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50"/>
  </p:notesMasterIdLst>
  <p:handoutMasterIdLst>
    <p:handoutMasterId r:id="rId51"/>
  </p:handoutMasterIdLst>
  <p:sldIdLst>
    <p:sldId id="257" r:id="rId2"/>
    <p:sldId id="281" r:id="rId3"/>
    <p:sldId id="344" r:id="rId4"/>
    <p:sldId id="346" r:id="rId5"/>
    <p:sldId id="345" r:id="rId6"/>
    <p:sldId id="347" r:id="rId7"/>
    <p:sldId id="285" r:id="rId8"/>
    <p:sldId id="348" r:id="rId9"/>
    <p:sldId id="284" r:id="rId10"/>
    <p:sldId id="322" r:id="rId11"/>
    <p:sldId id="349" r:id="rId12"/>
    <p:sldId id="283" r:id="rId13"/>
    <p:sldId id="323" r:id="rId14"/>
    <p:sldId id="324" r:id="rId15"/>
    <p:sldId id="286" r:id="rId16"/>
    <p:sldId id="338" r:id="rId17"/>
    <p:sldId id="301" r:id="rId18"/>
    <p:sldId id="339" r:id="rId19"/>
    <p:sldId id="332" r:id="rId20"/>
    <p:sldId id="340" r:id="rId21"/>
    <p:sldId id="334" r:id="rId22"/>
    <p:sldId id="333" r:id="rId23"/>
    <p:sldId id="350" r:id="rId24"/>
    <p:sldId id="287" r:id="rId25"/>
    <p:sldId id="288" r:id="rId26"/>
    <p:sldId id="351" r:id="rId27"/>
    <p:sldId id="289" r:id="rId28"/>
    <p:sldId id="292" r:id="rId29"/>
    <p:sldId id="326" r:id="rId30"/>
    <p:sldId id="327" r:id="rId31"/>
    <p:sldId id="328" r:id="rId32"/>
    <p:sldId id="329" r:id="rId33"/>
    <p:sldId id="352" r:id="rId34"/>
    <p:sldId id="300" r:id="rId35"/>
    <p:sldId id="342" r:id="rId36"/>
    <p:sldId id="330" r:id="rId37"/>
    <p:sldId id="331" r:id="rId38"/>
    <p:sldId id="354" r:id="rId39"/>
    <p:sldId id="353" r:id="rId40"/>
    <p:sldId id="343" r:id="rId41"/>
    <p:sldId id="355" r:id="rId42"/>
    <p:sldId id="356" r:id="rId43"/>
    <p:sldId id="357" r:id="rId44"/>
    <p:sldId id="358" r:id="rId45"/>
    <p:sldId id="359" r:id="rId46"/>
    <p:sldId id="360" r:id="rId47"/>
    <p:sldId id="361" r:id="rId48"/>
    <p:sldId id="260" r:id="rId49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5706" autoAdjust="0"/>
  </p:normalViewPr>
  <p:slideViewPr>
    <p:cSldViewPr snapToGrid="0">
      <p:cViewPr varScale="1">
        <p:scale>
          <a:sx n="89" d="100"/>
          <a:sy n="89" d="100"/>
        </p:scale>
        <p:origin x="94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3F4E8-5314-44B0-A83F-DD0ED13E580C}" type="datetimeFigureOut">
              <a:rPr lang="bg-BG" smtClean="0"/>
              <a:t>27.6.2018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7F769-D5A9-4D06-94F9-028E7494E72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090984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0EEDC-6F46-497C-94B5-CC4A4C05151F}" type="datetimeFigureOut">
              <a:rPr lang="en-GB" smtClean="0"/>
              <a:t>27/06/2018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A4501-2A21-49B5-8468-129651AFCAE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7771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A4501-2A21-49B5-8468-129651AFCAEC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4427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A4501-2A21-49B5-8468-129651AFCAEC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809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A4501-2A21-49B5-8468-129651AFCAEC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494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75EA7-FAD9-4B6E-AF82-0C9F8AA80887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51" y="165322"/>
            <a:ext cx="2172363" cy="687337"/>
          </a:xfrm>
          <a:prstGeom prst="rect">
            <a:avLst/>
          </a:prstGeom>
        </p:spPr>
      </p:pic>
      <p:pic>
        <p:nvPicPr>
          <p:cNvPr id="20" name="Picture 167" descr="C:\Users\a.radeva\Desktop\GDSFMOP\LOGA\LOGO_MON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416" y="175820"/>
            <a:ext cx="2989409" cy="6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66" descr="C:\Users\a.radeva\Desktop\GDSFMOP\LOGA\OP_nauka_logo.tif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918" y="160754"/>
            <a:ext cx="2174354" cy="6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6399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5B293-7E20-490B-BCB5-8F8A3FFBD03C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43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661F6-6B2C-4B86-BCE3-7C6432DBE5C5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2186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6D6B3-21FF-4AD2-B907-C84D32AA33B8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1553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1C468-CE05-4B4A-8FB0-CF6189991B5E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0369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10835-A246-476D-86B8-4B2E2E6050F6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502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C1845-2251-46DB-AAD2-7CEDD2FE6130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48665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4A38F-4DAC-4039-9953-EF2254CCC820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3029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546-A7D4-4C79-989C-1304B2E25868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545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DF5F-8126-410D-85CC-9A5166B34641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3688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57F22-F23C-4E88-8F44-E08EBE4E834F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723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06304-2853-43E5-BC62-3821293732BB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7730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FD7A0-C82F-4ED0-B1D1-09D8DAF4B703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5809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95D54-2817-4F41-BFDB-465BC335816D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2403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BF302-EBBC-4B3C-8F85-2B5BCB14B845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3065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7B59B-0D39-42BD-8512-742F6F3A741A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9059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85632-CEE4-488C-8E20-14240E68EFE9}" type="datetime1">
              <a:rPr lang="en-GB" smtClean="0"/>
              <a:t>27/06/2018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9F8CD49-47A7-4188-9CEB-6CCDC429755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744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praktiki.mon.bg/sp/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eurostipendii.mon.bg/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eurostipendii.mon.bg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eurostipendii.mon.bg/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tvoiatchas.mon.bg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tvoiatchas.mon.bg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rsvu.mon.bg/rsvu3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rsvu.mon.bg/rsvu3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upraktiki.mon.bg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upraktiki.mon.bg/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podkrepa.mon.bg/" TargetMode="Externa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podkrepa.mon.bg/" TargetMode="Externa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f.mon.bg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orientirane.mon.bg/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orientirane.mon.bg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raktiki.mon.bg/sp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8952" y="1679434"/>
            <a:ext cx="858249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ИНФОРМАЦИЯ ЗА НАПРЕДЪКА ПО</a:t>
            </a:r>
          </a:p>
          <a:p>
            <a:pPr lvl="2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ОПЕРАТИВНА ПРОГРАМА</a:t>
            </a:r>
          </a:p>
          <a:p>
            <a:pPr marL="0" lvl="2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НАУКА </a:t>
            </a:r>
            <a:r>
              <a:rPr lang="bg-BG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ОБРАЗОВАНИЕ 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bg-BG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НТЕЛИГЕНТЕН РАСТЕЖ“</a:t>
            </a: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2014-2020</a:t>
            </a: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4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Одобрена от ЕК: 19 февруари 2015 г.</a:t>
            </a: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297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10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0" y="1544128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1200"/>
              </a:spcBef>
            </a:pPr>
            <a:r>
              <a:rPr lang="bg-BG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1.2.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BG05M20P001-2.002 </a:t>
            </a:r>
            <a:r>
              <a:rPr lang="bg-BG" sz="2000" b="1" dirty="0">
                <a:latin typeface="Arial" panose="020B0604020202020204" pitchFamily="34" charset="0"/>
                <a:cs typeface="Arial" panose="020B0604020202020204" pitchFamily="34" charset="0"/>
              </a:rPr>
              <a:t>„Студентски практики“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marL="0" lvl="1"/>
            <a:r>
              <a:rPr lang="bg-BG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35,821,371.38 лв., срок: 29.03.2016 г. - 29.09.2018 г.</a:t>
            </a:r>
            <a:endParaRPr lang="en-US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989179"/>
            <a:ext cx="9144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bg-BG" dirty="0" smtClean="0"/>
              <a:t>Аграрен </a:t>
            </a:r>
            <a:r>
              <a:rPr lang="bg-BG" dirty="0"/>
              <a:t>университет </a:t>
            </a:r>
            <a:r>
              <a:rPr lang="bg-BG" dirty="0" smtClean="0"/>
              <a:t>– Пловдив с бюджет 403 464.32 лв. и квота 510 студенти;</a:t>
            </a:r>
          </a:p>
          <a:p>
            <a:pPr marL="285750" indent="-285750">
              <a:buFontTx/>
              <a:buChar char="-"/>
            </a:pPr>
            <a:r>
              <a:rPr lang="ru-RU" dirty="0"/>
              <a:t>Академия за </a:t>
            </a:r>
            <a:r>
              <a:rPr lang="ru-RU" dirty="0" err="1"/>
              <a:t>музикално</a:t>
            </a:r>
            <a:r>
              <a:rPr lang="ru-RU" dirty="0"/>
              <a:t>, </a:t>
            </a:r>
            <a:r>
              <a:rPr lang="ru-RU" dirty="0" err="1"/>
              <a:t>танцово</a:t>
            </a:r>
            <a:r>
              <a:rPr lang="ru-RU" dirty="0"/>
              <a:t> и </a:t>
            </a:r>
            <a:r>
              <a:rPr lang="ru-RU" dirty="0" err="1"/>
              <a:t>изобразително</a:t>
            </a:r>
            <a:r>
              <a:rPr lang="ru-RU" dirty="0"/>
              <a:t> </a:t>
            </a:r>
            <a:r>
              <a:rPr lang="ru-RU" dirty="0" err="1"/>
              <a:t>изкуство</a:t>
            </a:r>
            <a:r>
              <a:rPr lang="ru-RU" dirty="0"/>
              <a:t> </a:t>
            </a:r>
            <a:r>
              <a:rPr lang="ru-RU" dirty="0" smtClean="0"/>
              <a:t>– Пловдив с бюджет 106 008.27 </a:t>
            </a:r>
            <a:r>
              <a:rPr lang="ru-RU" dirty="0" err="1" smtClean="0"/>
              <a:t>лв</a:t>
            </a:r>
            <a:r>
              <a:rPr lang="ru-RU" dirty="0" smtClean="0"/>
              <a:t>. и квота 134 </a:t>
            </a:r>
            <a:r>
              <a:rPr lang="ru-RU" dirty="0" err="1" smtClean="0"/>
              <a:t>студенти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err="1" smtClean="0"/>
              <a:t>Висше</a:t>
            </a:r>
            <a:r>
              <a:rPr lang="ru-RU" dirty="0" smtClean="0"/>
              <a:t> </a:t>
            </a:r>
            <a:r>
              <a:rPr lang="ru-RU" dirty="0"/>
              <a:t>училище по агробизнес и развитие на </a:t>
            </a:r>
            <a:r>
              <a:rPr lang="ru-RU" dirty="0" err="1"/>
              <a:t>регионите</a:t>
            </a:r>
            <a:r>
              <a:rPr lang="ru-RU" dirty="0"/>
              <a:t> – Пловдив с бюджет 670 858.31 </a:t>
            </a:r>
            <a:r>
              <a:rPr lang="ru-RU" dirty="0" err="1"/>
              <a:t>лв</a:t>
            </a:r>
            <a:r>
              <a:rPr lang="ru-RU" dirty="0"/>
              <a:t>. и квота 848 </a:t>
            </a:r>
            <a:r>
              <a:rPr lang="ru-RU" dirty="0" err="1"/>
              <a:t>студенти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Европейско</a:t>
            </a:r>
            <a:r>
              <a:rPr lang="ru-RU" dirty="0"/>
              <a:t> </a:t>
            </a:r>
            <a:r>
              <a:rPr lang="ru-RU" dirty="0" err="1"/>
              <a:t>висше</a:t>
            </a:r>
            <a:r>
              <a:rPr lang="ru-RU" dirty="0"/>
              <a:t> училище по </a:t>
            </a:r>
            <a:r>
              <a:rPr lang="ru-RU" dirty="0" err="1"/>
              <a:t>икономика</a:t>
            </a:r>
            <a:r>
              <a:rPr lang="ru-RU" dirty="0"/>
              <a:t> и </a:t>
            </a:r>
            <a:r>
              <a:rPr lang="ru-RU" dirty="0" err="1"/>
              <a:t>мениджмънт</a:t>
            </a:r>
            <a:r>
              <a:rPr lang="ru-RU" dirty="0"/>
              <a:t> </a:t>
            </a:r>
            <a:r>
              <a:rPr lang="ru-RU" dirty="0" smtClean="0"/>
              <a:t>– Пловдив с бюджет 191 447.77 </a:t>
            </a:r>
            <a:r>
              <a:rPr lang="ru-RU" dirty="0" err="1" smtClean="0"/>
              <a:t>лв</a:t>
            </a:r>
            <a:r>
              <a:rPr lang="ru-RU" dirty="0" smtClean="0"/>
              <a:t>. и квота 242 </a:t>
            </a:r>
            <a:r>
              <a:rPr lang="ru-RU" dirty="0" err="1" smtClean="0"/>
              <a:t>студенти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Висше</a:t>
            </a:r>
            <a:r>
              <a:rPr lang="ru-RU" dirty="0"/>
              <a:t> училище по </a:t>
            </a:r>
            <a:r>
              <a:rPr lang="ru-RU" dirty="0" err="1"/>
              <a:t>сигурност</a:t>
            </a:r>
            <a:r>
              <a:rPr lang="ru-RU" dirty="0"/>
              <a:t> и </a:t>
            </a:r>
            <a:r>
              <a:rPr lang="ru-RU" dirty="0" err="1"/>
              <a:t>икономика</a:t>
            </a:r>
            <a:r>
              <a:rPr lang="ru-RU" dirty="0"/>
              <a:t> </a:t>
            </a:r>
            <a:r>
              <a:rPr lang="ru-RU" dirty="0" smtClean="0"/>
              <a:t>– Пловдив с бюджет 231 794.20 </a:t>
            </a:r>
            <a:r>
              <a:rPr lang="ru-RU" dirty="0" err="1" smtClean="0"/>
              <a:t>лв</a:t>
            </a:r>
            <a:r>
              <a:rPr lang="ru-RU" dirty="0" smtClean="0"/>
              <a:t>. и квота 293 </a:t>
            </a:r>
            <a:r>
              <a:rPr lang="ru-RU" dirty="0" err="1" smtClean="0"/>
              <a:t>студенти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Медицински</a:t>
            </a:r>
            <a:r>
              <a:rPr lang="ru-RU" dirty="0"/>
              <a:t> университет </a:t>
            </a:r>
            <a:r>
              <a:rPr lang="ru-RU" dirty="0" smtClean="0"/>
              <a:t>– Пловдив с бюджет 613 107.54 </a:t>
            </a:r>
            <a:r>
              <a:rPr lang="ru-RU" dirty="0" err="1" smtClean="0"/>
              <a:t>лв</a:t>
            </a:r>
            <a:r>
              <a:rPr lang="ru-RU" dirty="0" smtClean="0"/>
              <a:t>. и квота 775 </a:t>
            </a:r>
            <a:r>
              <a:rPr lang="ru-RU" dirty="0" err="1" smtClean="0"/>
              <a:t>студенти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 err="1"/>
              <a:t>Пловдивски</a:t>
            </a:r>
            <a:r>
              <a:rPr lang="ru-RU" dirty="0"/>
              <a:t> университет "</a:t>
            </a:r>
            <a:r>
              <a:rPr lang="ru-RU" dirty="0" err="1"/>
              <a:t>Паисий</a:t>
            </a:r>
            <a:r>
              <a:rPr lang="ru-RU" dirty="0"/>
              <a:t> </a:t>
            </a:r>
            <a:r>
              <a:rPr lang="ru-RU" dirty="0" err="1"/>
              <a:t>Хилендарски</a:t>
            </a:r>
            <a:r>
              <a:rPr lang="ru-RU" dirty="0"/>
              <a:t>“ с бюджет 2 423 950.32 </a:t>
            </a:r>
            <a:r>
              <a:rPr lang="ru-RU" dirty="0" err="1"/>
              <a:t>лв</a:t>
            </a:r>
            <a:r>
              <a:rPr lang="ru-RU" dirty="0"/>
              <a:t>. и квота 3064 </a:t>
            </a:r>
            <a:r>
              <a:rPr lang="ru-RU" dirty="0" err="1"/>
              <a:t>студенти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0" y="2574430"/>
            <a:ext cx="9144000" cy="40011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342900" lvl="1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От Южен </a:t>
            </a:r>
            <a:r>
              <a:rPr lang="bg-BG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централен </a:t>
            </a: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район партньори са: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912942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Приоритетна ос </a:t>
            </a:r>
            <a:r>
              <a:rPr lang="ru-RU" sz="1600" dirty="0" smtClean="0">
                <a:solidFill>
                  <a:srgbClr val="002060"/>
                </a:solidFill>
              </a:rPr>
              <a:t>2. </a:t>
            </a:r>
            <a:r>
              <a:rPr lang="ru-RU" b="1" dirty="0" smtClean="0">
                <a:solidFill>
                  <a:srgbClr val="002060"/>
                </a:solidFill>
              </a:rPr>
              <a:t>Образование </a:t>
            </a:r>
            <a:r>
              <a:rPr lang="ru-RU" b="1" dirty="0">
                <a:solidFill>
                  <a:srgbClr val="002060"/>
                </a:solidFill>
              </a:rPr>
              <a:t>и </a:t>
            </a:r>
            <a:r>
              <a:rPr lang="ru-RU" b="1" dirty="0" err="1">
                <a:solidFill>
                  <a:srgbClr val="002060"/>
                </a:solidFill>
              </a:rPr>
              <a:t>учене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през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целия</a:t>
            </a:r>
            <a:r>
              <a:rPr lang="ru-RU" b="1" dirty="0">
                <a:solidFill>
                  <a:srgbClr val="002060"/>
                </a:solidFill>
              </a:rPr>
              <a:t> живот</a:t>
            </a:r>
          </a:p>
        </p:txBody>
      </p:sp>
    </p:spTree>
    <p:extLst>
      <p:ext uri="{BB962C8B-B14F-4D97-AF65-F5344CB8AC3E}">
        <p14:creationId xmlns:p14="http://schemas.microsoft.com/office/powerpoint/2010/main" val="346616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11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8003" y="1676401"/>
            <a:ext cx="7945532" cy="42353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1.2.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BG05M20P001-2.002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„Студентски практики“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предоставяне</a:t>
            </a:r>
          </a:p>
          <a:p>
            <a:pPr marL="0" lvl="1" algn="l">
              <a:spcBef>
                <a:spcPts val="0"/>
              </a:spcBef>
            </a:pP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35,821,371.38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срок: 29.03.2016 г. -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29.09.2018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en-US" sz="2000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0"/>
              </a:spcBef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http://praktiki.mon.bg/sp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1200"/>
              </a:spcBef>
              <a:spcAft>
                <a:spcPts val="1200"/>
              </a:spcAft>
            </a:pPr>
            <a:endParaRPr lang="bg-BG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bg-BG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1200"/>
              </a:spcBef>
              <a:spcAft>
                <a:spcPts val="1200"/>
              </a:spcAft>
            </a:pP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91294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2. </a:t>
            </a:r>
            <a:r>
              <a:rPr lang="ru-RU" sz="2000" b="1" u="sng" dirty="0" smtClean="0">
                <a:solidFill>
                  <a:srgbClr val="002060"/>
                </a:solidFill>
              </a:rPr>
              <a:t>Образование </a:t>
            </a:r>
            <a:r>
              <a:rPr lang="ru-RU" sz="2000" b="1" u="sng" dirty="0">
                <a:solidFill>
                  <a:srgbClr val="002060"/>
                </a:solidFill>
              </a:rPr>
              <a:t>и </a:t>
            </a:r>
            <a:r>
              <a:rPr lang="ru-RU" sz="2000" b="1" u="sng" dirty="0" err="1">
                <a:solidFill>
                  <a:srgbClr val="002060"/>
                </a:solidFill>
              </a:rPr>
              <a:t>учене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през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целия</a:t>
            </a:r>
            <a:r>
              <a:rPr lang="ru-RU" sz="2000" b="1" u="sng" dirty="0">
                <a:solidFill>
                  <a:srgbClr val="002060"/>
                </a:solidFill>
              </a:rPr>
              <a:t> живот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024214"/>
              </p:ext>
            </p:extLst>
          </p:nvPr>
        </p:nvGraphicFramePr>
        <p:xfrm>
          <a:off x="704709" y="3218154"/>
          <a:ext cx="7552120" cy="2823209"/>
        </p:xfrm>
        <a:graphic>
          <a:graphicData uri="http://schemas.openxmlformats.org/drawingml/2006/table">
            <a:tbl>
              <a:tblPr/>
              <a:tblGrid>
                <a:gridCol w="3220120">
                  <a:extLst>
                    <a:ext uri="{9D8B030D-6E8A-4147-A177-3AD203B41FA5}">
                      <a16:colId xmlns:a16="http://schemas.microsoft.com/office/drawing/2014/main" val="1583292734"/>
                    </a:ext>
                  </a:extLst>
                </a:gridCol>
                <a:gridCol w="1126320">
                  <a:extLst>
                    <a:ext uri="{9D8B030D-6E8A-4147-A177-3AD203B41FA5}">
                      <a16:colId xmlns:a16="http://schemas.microsoft.com/office/drawing/2014/main" val="142284254"/>
                    </a:ext>
                  </a:extLst>
                </a:gridCol>
                <a:gridCol w="693120">
                  <a:extLst>
                    <a:ext uri="{9D8B030D-6E8A-4147-A177-3AD203B41FA5}">
                      <a16:colId xmlns:a16="http://schemas.microsoft.com/office/drawing/2014/main" val="1899053461"/>
                    </a:ext>
                  </a:extLst>
                </a:gridCol>
                <a:gridCol w="1232399">
                  <a:extLst>
                    <a:ext uri="{9D8B030D-6E8A-4147-A177-3AD203B41FA5}">
                      <a16:colId xmlns:a16="http://schemas.microsoft.com/office/drawing/2014/main" val="1775867434"/>
                    </a:ext>
                  </a:extLst>
                </a:gridCol>
                <a:gridCol w="1280161">
                  <a:extLst>
                    <a:ext uri="{9D8B030D-6E8A-4147-A177-3AD203B41FA5}">
                      <a16:colId xmlns:a16="http://schemas.microsoft.com/office/drawing/2014/main" val="1615036441"/>
                    </a:ext>
                  </a:extLst>
                </a:gridCol>
              </a:tblGrid>
              <a:tr h="72803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550303"/>
                  </a:ext>
                </a:extLst>
              </a:tr>
              <a:tr h="1385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Дял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студентите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преминали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успешно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практическо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обучение в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реална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работна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среда от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включените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76.03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111839"/>
                  </a:ext>
                </a:extLst>
              </a:tr>
              <a:tr h="7096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Студенти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студентски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практики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5102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18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12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6820" y="1941255"/>
            <a:ext cx="9144000" cy="34590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r>
              <a:rPr lang="bg-BG" sz="2000" b="1" dirty="0">
                <a:solidFill>
                  <a:schemeClr val="tx1"/>
                </a:solidFill>
              </a:rPr>
              <a:t>2</a:t>
            </a:r>
            <a:r>
              <a:rPr lang="bg-BG" sz="2000" b="1" dirty="0" smtClean="0">
                <a:solidFill>
                  <a:schemeClr val="tx1"/>
                </a:solidFill>
              </a:rPr>
              <a:t>.3</a:t>
            </a:r>
            <a:r>
              <a:rPr lang="bg-BG" sz="2000" b="1" dirty="0" smtClean="0">
                <a:solidFill>
                  <a:schemeClr val="tx1"/>
                </a:solidFill>
              </a:rPr>
              <a:t>.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BG05M20P001-2.00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„Студентски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стипендии – фаза 1“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marL="0" lvl="1" algn="l">
              <a:spcBef>
                <a:spcPts val="0"/>
              </a:spcBef>
            </a:pP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000 000 лв., срок: 29.03.2016 г. -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29.03.2018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1" algn="l">
              <a:spcBef>
                <a:spcPts val="0"/>
              </a:spcBef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https://eurostipendii.mon.bg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l">
              <a:spcBef>
                <a:spcPts val="24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Участват </a:t>
            </a: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 </a:t>
            </a:r>
            <a: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висши училища – партньори</a:t>
            </a: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bg-BG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100175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2. </a:t>
            </a:r>
            <a:r>
              <a:rPr lang="ru-RU" sz="2000" b="1" u="sng" dirty="0" smtClean="0">
                <a:solidFill>
                  <a:srgbClr val="002060"/>
                </a:solidFill>
              </a:rPr>
              <a:t>Образование </a:t>
            </a:r>
            <a:r>
              <a:rPr lang="ru-RU" sz="2000" b="1" u="sng" dirty="0">
                <a:solidFill>
                  <a:srgbClr val="002060"/>
                </a:solidFill>
              </a:rPr>
              <a:t>и </a:t>
            </a:r>
            <a:r>
              <a:rPr lang="ru-RU" sz="2000" b="1" u="sng" dirty="0" err="1">
                <a:solidFill>
                  <a:srgbClr val="002060"/>
                </a:solidFill>
              </a:rPr>
              <a:t>учене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през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целия</a:t>
            </a:r>
            <a:r>
              <a:rPr lang="ru-RU" sz="2000" b="1" u="sng" dirty="0">
                <a:solidFill>
                  <a:srgbClr val="002060"/>
                </a:solidFill>
              </a:rPr>
              <a:t> живот</a:t>
            </a:r>
          </a:p>
        </p:txBody>
      </p:sp>
    </p:spTree>
    <p:extLst>
      <p:ext uri="{BB962C8B-B14F-4D97-AF65-F5344CB8AC3E}">
        <p14:creationId xmlns:p14="http://schemas.microsoft.com/office/powerpoint/2010/main" val="120526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13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08402" y="1755442"/>
            <a:ext cx="8426833" cy="428592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r>
              <a:rPr lang="bg-BG" sz="2000" b="1" dirty="0" smtClean="0">
                <a:solidFill>
                  <a:schemeClr val="tx1"/>
                </a:solidFill>
              </a:rPr>
              <a:t>2.3</a:t>
            </a:r>
            <a:r>
              <a:rPr lang="bg-BG" sz="2000" b="1" dirty="0" smtClean="0">
                <a:solidFill>
                  <a:schemeClr val="tx1"/>
                </a:solidFill>
              </a:rPr>
              <a:t>.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BG05M20P001-2.00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„Студентски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стипендии – фаза 1“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marL="0" lvl="1" algn="l">
              <a:spcBef>
                <a:spcPts val="0"/>
              </a:spcBef>
            </a:pP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000 000 лв., срок: 29.03.2016 г. -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29.03.2018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1" algn="l">
              <a:spcBef>
                <a:spcPts val="0"/>
              </a:spcBef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https://eurostipendii.mon.bg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Южен централен район партньори са: </a:t>
            </a:r>
          </a:p>
          <a:p>
            <a:pPr marL="342900" lvl="1" indent="-342900" algn="l">
              <a:spcBef>
                <a:spcPts val="600"/>
              </a:spcBef>
              <a:buFontTx/>
              <a:buChar char="-"/>
            </a:pPr>
            <a:endParaRPr lang="bg-BG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l">
              <a:spcBef>
                <a:spcPts val="600"/>
              </a:spcBef>
              <a:buFontTx/>
              <a:buChar char="-"/>
            </a:pP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Аграрен </a:t>
            </a:r>
            <a: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университет </a:t>
            </a: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Пловдив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342900" lvl="1" indent="-342900" algn="l">
              <a:spcBef>
                <a:spcPts val="600"/>
              </a:spcBef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</a:rPr>
              <a:t>Академия </a:t>
            </a:r>
            <a:r>
              <a:rPr lang="ru-RU" sz="2000" dirty="0">
                <a:solidFill>
                  <a:schemeClr val="tx1"/>
                </a:solidFill>
              </a:rPr>
              <a:t>за </a:t>
            </a:r>
            <a:r>
              <a:rPr lang="ru-RU" sz="2000" dirty="0" err="1">
                <a:solidFill>
                  <a:schemeClr val="tx1"/>
                </a:solidFill>
              </a:rPr>
              <a:t>музикално</a:t>
            </a:r>
            <a:r>
              <a:rPr lang="ru-RU" sz="2000" dirty="0">
                <a:solidFill>
                  <a:schemeClr val="tx1"/>
                </a:solidFill>
              </a:rPr>
              <a:t>, </a:t>
            </a:r>
            <a:r>
              <a:rPr lang="ru-RU" sz="2000" dirty="0" err="1">
                <a:solidFill>
                  <a:schemeClr val="tx1"/>
                </a:solidFill>
              </a:rPr>
              <a:t>танцово</a:t>
            </a:r>
            <a:r>
              <a:rPr lang="ru-RU" sz="2000" dirty="0">
                <a:solidFill>
                  <a:schemeClr val="tx1"/>
                </a:solidFill>
              </a:rPr>
              <a:t> и </a:t>
            </a:r>
            <a:r>
              <a:rPr lang="ru-RU" sz="2000" dirty="0" err="1">
                <a:solidFill>
                  <a:schemeClr val="tx1"/>
                </a:solidFill>
              </a:rPr>
              <a:t>изобразително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изкуство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– </a:t>
            </a:r>
            <a:r>
              <a:rPr lang="ru-RU" sz="2000" dirty="0" smtClean="0">
                <a:solidFill>
                  <a:schemeClr val="tx1"/>
                </a:solidFill>
              </a:rPr>
              <a:t>Пловдив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342900" lvl="1" indent="-342900" algn="l">
              <a:spcBef>
                <a:spcPts val="600"/>
              </a:spcBef>
              <a:buFontTx/>
              <a:buChar char="-"/>
            </a:pPr>
            <a:r>
              <a:rPr lang="ru-RU" sz="2000" dirty="0" err="1">
                <a:solidFill>
                  <a:schemeClr val="tx1"/>
                </a:solidFill>
              </a:rPr>
              <a:t>Пловдивски</a:t>
            </a:r>
            <a:r>
              <a:rPr lang="ru-RU" sz="2000" dirty="0">
                <a:solidFill>
                  <a:schemeClr val="tx1"/>
                </a:solidFill>
              </a:rPr>
              <a:t> университет "</a:t>
            </a:r>
            <a:r>
              <a:rPr lang="ru-RU" sz="2000" dirty="0" err="1">
                <a:solidFill>
                  <a:schemeClr val="tx1"/>
                </a:solidFill>
              </a:rPr>
              <a:t>Паисий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Хилендарски</a:t>
            </a:r>
            <a:r>
              <a:rPr lang="ru-RU" sz="2000" dirty="0" smtClean="0">
                <a:solidFill>
                  <a:schemeClr val="tx1"/>
                </a:solidFill>
              </a:rPr>
              <a:t>«</a:t>
            </a:r>
            <a:endParaRPr lang="ru-RU" sz="2000" dirty="0">
              <a:solidFill>
                <a:schemeClr val="tx1"/>
              </a:solidFill>
            </a:endParaRPr>
          </a:p>
          <a:p>
            <a:pPr marL="342900" lvl="1" indent="-342900" algn="l">
              <a:spcBef>
                <a:spcPts val="600"/>
              </a:spcBef>
              <a:buFontTx/>
              <a:buChar char="-"/>
            </a:pPr>
            <a:r>
              <a:rPr lang="ru-RU" sz="2000" dirty="0">
                <a:solidFill>
                  <a:schemeClr val="tx1"/>
                </a:solidFill>
              </a:rPr>
              <a:t>Университет по </a:t>
            </a:r>
            <a:r>
              <a:rPr lang="ru-RU" sz="2000" dirty="0" err="1">
                <a:solidFill>
                  <a:schemeClr val="tx1"/>
                </a:solidFill>
              </a:rPr>
              <a:t>хранителни</a:t>
            </a:r>
            <a:r>
              <a:rPr lang="ru-RU" sz="2000" dirty="0">
                <a:solidFill>
                  <a:schemeClr val="tx1"/>
                </a:solidFill>
              </a:rPr>
              <a:t> технологии – </a:t>
            </a:r>
            <a:r>
              <a:rPr lang="ru-RU" sz="2000" dirty="0" smtClean="0">
                <a:solidFill>
                  <a:schemeClr val="tx1"/>
                </a:solidFill>
              </a:rPr>
              <a:t>Пловдив</a:t>
            </a:r>
            <a:endParaRPr lang="bg-BG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l">
              <a:spcBef>
                <a:spcPts val="600"/>
              </a:spcBef>
              <a:buFontTx/>
              <a:buChar char="-"/>
            </a:pPr>
            <a:endParaRPr lang="bg-BG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91294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2. </a:t>
            </a:r>
            <a:r>
              <a:rPr lang="ru-RU" sz="2000" b="1" dirty="0" smtClean="0">
                <a:solidFill>
                  <a:srgbClr val="002060"/>
                </a:solidFill>
              </a:rPr>
              <a:t>Образование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err="1">
                <a:solidFill>
                  <a:srgbClr val="002060"/>
                </a:solidFill>
              </a:rPr>
              <a:t>учене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през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целия</a:t>
            </a:r>
            <a:r>
              <a:rPr lang="ru-RU" sz="2000" b="1" dirty="0">
                <a:solidFill>
                  <a:srgbClr val="002060"/>
                </a:solidFill>
              </a:rPr>
              <a:t> живот</a:t>
            </a:r>
          </a:p>
        </p:txBody>
      </p:sp>
    </p:spTree>
    <p:extLst>
      <p:ext uri="{BB962C8B-B14F-4D97-AF65-F5344CB8AC3E}">
        <p14:creationId xmlns:p14="http://schemas.microsoft.com/office/powerpoint/2010/main" val="46519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14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33098" y="1286540"/>
            <a:ext cx="8426833" cy="55714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r>
              <a:rPr lang="bg-BG" sz="2000" b="1" dirty="0">
                <a:solidFill>
                  <a:schemeClr val="tx1"/>
                </a:solidFill>
              </a:rPr>
              <a:t>2</a:t>
            </a:r>
            <a:r>
              <a:rPr lang="bg-BG" sz="2000" b="1" dirty="0" smtClean="0">
                <a:solidFill>
                  <a:schemeClr val="tx1"/>
                </a:solidFill>
              </a:rPr>
              <a:t>.3</a:t>
            </a:r>
            <a:r>
              <a:rPr lang="bg-BG" sz="2000" b="1" dirty="0" smtClean="0">
                <a:solidFill>
                  <a:schemeClr val="tx1"/>
                </a:solidFill>
              </a:rPr>
              <a:t>.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BG05M20P001-2.00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„Студентски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стипендии – фаза 1“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marL="0" lvl="1" algn="l">
              <a:spcBef>
                <a:spcPts val="0"/>
              </a:spcBef>
            </a:pP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000 000 лв., срок: 29.03.2016 г. -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29.11.2017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lvl="1" algn="l">
              <a:spcBef>
                <a:spcPts val="0"/>
              </a:spcBef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https://eurostipendii.mon.bg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l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bg-BG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540621"/>
              </p:ext>
            </p:extLst>
          </p:nvPr>
        </p:nvGraphicFramePr>
        <p:xfrm>
          <a:off x="621030" y="2945675"/>
          <a:ext cx="7734299" cy="2758721"/>
        </p:xfrm>
        <a:graphic>
          <a:graphicData uri="http://schemas.openxmlformats.org/drawingml/2006/table">
            <a:tbl>
              <a:tblPr/>
              <a:tblGrid>
                <a:gridCol w="3710940">
                  <a:extLst>
                    <a:ext uri="{9D8B030D-6E8A-4147-A177-3AD203B41FA5}">
                      <a16:colId xmlns:a16="http://schemas.microsoft.com/office/drawing/2014/main" val="845640809"/>
                    </a:ext>
                  </a:extLst>
                </a:gridCol>
                <a:gridCol w="937260">
                  <a:extLst>
                    <a:ext uri="{9D8B030D-6E8A-4147-A177-3AD203B41FA5}">
                      <a16:colId xmlns:a16="http://schemas.microsoft.com/office/drawing/2014/main" val="3392686846"/>
                    </a:ext>
                  </a:extLst>
                </a:gridCol>
                <a:gridCol w="512930">
                  <a:extLst>
                    <a:ext uri="{9D8B030D-6E8A-4147-A177-3AD203B41FA5}">
                      <a16:colId xmlns:a16="http://schemas.microsoft.com/office/drawing/2014/main" val="465937253"/>
                    </a:ext>
                  </a:extLst>
                </a:gridCol>
                <a:gridCol w="1168278">
                  <a:extLst>
                    <a:ext uri="{9D8B030D-6E8A-4147-A177-3AD203B41FA5}">
                      <a16:colId xmlns:a16="http://schemas.microsoft.com/office/drawing/2014/main" val="1346644883"/>
                    </a:ext>
                  </a:extLst>
                </a:gridCol>
                <a:gridCol w="1404891">
                  <a:extLst>
                    <a:ext uri="{9D8B030D-6E8A-4147-A177-3AD203B41FA5}">
                      <a16:colId xmlns:a16="http://schemas.microsoft.com/office/drawing/2014/main" val="1431076190"/>
                    </a:ext>
                  </a:extLst>
                </a:gridCol>
              </a:tblGrid>
              <a:tr h="42291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751263"/>
                  </a:ext>
                </a:extLst>
              </a:tr>
              <a:tr h="116790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Дял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30-34-годишните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завършили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висше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образование, от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включените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</a:t>
                      </a:r>
                    </a:p>
                  </a:txBody>
                  <a:tcPr marL="9104" marR="9104" marT="91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962843"/>
                  </a:ext>
                </a:extLst>
              </a:tr>
              <a:tr h="116790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Студенти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приоритетни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специалности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получили стипендии и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специални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стипендии</a:t>
                      </a:r>
                    </a:p>
                  </a:txBody>
                  <a:tcPr marL="9104" marR="9104" marT="91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053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98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15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88033" y="1388898"/>
            <a:ext cx="8670217" cy="37174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.4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BG05M20P001-2.00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„Развитие на способностите на учениците и повишаване на мотивацията им за учене чрез дейности, развиващи специфични знания, умения и компетентности (Твоят час) – фаза 1”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marL="0" lvl="1" algn="l">
              <a:spcBef>
                <a:spcPts val="0"/>
              </a:spcBef>
            </a:pP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105,237,182.00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лв., срок: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29.07.2016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-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29.10.2018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0"/>
              </a:spcBef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http://tvoiatchas.mon.bg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Чрез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училищни програми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ще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 организират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ИД: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по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интереси;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за преодоляване на образователни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дефицити;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междуучилищни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дейности.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 могат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 бъдат провеждани от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специалисти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училищата и от външни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физически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юридически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лица;</a:t>
            </a:r>
          </a:p>
          <a:p>
            <a:pPr marL="342900" lvl="1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Брой участващи в проекта училища от ЮЦР по области: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0"/>
              </a:spcBef>
            </a:pPr>
            <a:endParaRPr lang="en-GB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497481"/>
              </p:ext>
            </p:extLst>
          </p:nvPr>
        </p:nvGraphicFramePr>
        <p:xfrm>
          <a:off x="759109" y="5534672"/>
          <a:ext cx="7696117" cy="10506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8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8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88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9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97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5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Пазарджик</a:t>
                      </a:r>
                      <a:endParaRPr lang="bg-BG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Пловдив</a:t>
                      </a:r>
                      <a:endParaRPr lang="bg-BG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Кърджали</a:t>
                      </a:r>
                      <a:endParaRPr lang="bg-BG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Смолян</a:t>
                      </a:r>
                      <a:endParaRPr lang="bg-BG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Хасково</a:t>
                      </a:r>
                      <a:endParaRPr lang="bg-BG" sz="1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116</a:t>
                      </a:r>
                      <a:endParaRPr lang="bg-BG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190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</a:t>
                      </a:r>
                      <a:endParaRPr lang="bg-BG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58</a:t>
                      </a:r>
                      <a:endParaRPr lang="bg-BG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8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81</a:t>
                      </a:r>
                      <a:endParaRPr lang="bg-BG" sz="18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763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16</a:t>
            </a:fld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69745" y="1120266"/>
            <a:ext cx="8670217" cy="52862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.4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BG05M20P001-2.00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„Развитие на способностите на учениците и повишаване на мотивацията им за учене чрез дейности, развиващи специфични знания, умения и компетентности (Твоят час) – фаза 1”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marL="0" lvl="1" algn="l">
              <a:spcBef>
                <a:spcPts val="0"/>
              </a:spcBef>
            </a:pP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105,237,182.00 лв., срок: 29.07.2016 г. - 29.10.2018 г. </a:t>
            </a:r>
            <a:endParaRPr lang="bg-BG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0"/>
              </a:spcBef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http://tvoiatchas.mon.bg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366621"/>
              </p:ext>
            </p:extLst>
          </p:nvPr>
        </p:nvGraphicFramePr>
        <p:xfrm>
          <a:off x="342900" y="3200399"/>
          <a:ext cx="8497061" cy="3140276"/>
        </p:xfrm>
        <a:graphic>
          <a:graphicData uri="http://schemas.openxmlformats.org/drawingml/2006/table">
            <a:tbl>
              <a:tblPr/>
              <a:tblGrid>
                <a:gridCol w="3623030">
                  <a:extLst>
                    <a:ext uri="{9D8B030D-6E8A-4147-A177-3AD203B41FA5}">
                      <a16:colId xmlns:a16="http://schemas.microsoft.com/office/drawing/2014/main" val="3581635987"/>
                    </a:ext>
                  </a:extLst>
                </a:gridCol>
                <a:gridCol w="1267249">
                  <a:extLst>
                    <a:ext uri="{9D8B030D-6E8A-4147-A177-3AD203B41FA5}">
                      <a16:colId xmlns:a16="http://schemas.microsoft.com/office/drawing/2014/main" val="3007250043"/>
                    </a:ext>
                  </a:extLst>
                </a:gridCol>
                <a:gridCol w="779845">
                  <a:extLst>
                    <a:ext uri="{9D8B030D-6E8A-4147-A177-3AD203B41FA5}">
                      <a16:colId xmlns:a16="http://schemas.microsoft.com/office/drawing/2014/main" val="818642011"/>
                    </a:ext>
                  </a:extLst>
                </a:gridCol>
                <a:gridCol w="1336466">
                  <a:extLst>
                    <a:ext uri="{9D8B030D-6E8A-4147-A177-3AD203B41FA5}">
                      <a16:colId xmlns:a16="http://schemas.microsoft.com/office/drawing/2014/main" val="2844168449"/>
                    </a:ext>
                  </a:extLst>
                </a:gridCol>
                <a:gridCol w="1490471">
                  <a:extLst>
                    <a:ext uri="{9D8B030D-6E8A-4147-A177-3AD203B41FA5}">
                      <a16:colId xmlns:a16="http://schemas.microsoft.com/office/drawing/2014/main" val="3018722641"/>
                    </a:ext>
                  </a:extLst>
                </a:gridCol>
              </a:tblGrid>
              <a:tr h="34290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229153"/>
                  </a:ext>
                </a:extLst>
              </a:tr>
              <a:tr h="11032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Дял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училищата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предлагащи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повишаване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мотивацията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чрез развитие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специфични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знания, умения и компетентности.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882195"/>
                  </a:ext>
                </a:extLst>
              </a:tr>
              <a:tr h="8315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Намаление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дела на преждевременно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напусналите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училище (ПНУ) от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лицата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възраст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между 18 и 24 г.,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735085"/>
                  </a:ext>
                </a:extLst>
              </a:tr>
              <a:tr h="8315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повишаване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мотивацията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чрез развитие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специфични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знания, умения и компетентности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305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456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17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22211" y="2082357"/>
            <a:ext cx="8514707" cy="39590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r>
              <a:rPr lang="bg-BG" sz="2000" b="1" dirty="0">
                <a:solidFill>
                  <a:schemeClr val="tx1"/>
                </a:solidFill>
              </a:rPr>
              <a:t>2</a:t>
            </a:r>
            <a:r>
              <a:rPr lang="bg-BG" sz="2000" b="1" dirty="0" smtClean="0">
                <a:solidFill>
                  <a:schemeClr val="tx1"/>
                </a:solidFill>
              </a:rPr>
              <a:t>.5</a:t>
            </a:r>
            <a:r>
              <a:rPr lang="bg-BG" sz="2000" b="1" dirty="0" smtClean="0">
                <a:solidFill>
                  <a:schemeClr val="tx1"/>
                </a:solidFill>
              </a:rPr>
              <a:t>.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BG05M20P001-2.00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</a:rPr>
              <a:t>„Поддържане и усъвършенстване на разработената рейтингова система на висшите училища – фаза </a:t>
            </a:r>
            <a:r>
              <a:rPr lang="bg-BG" sz="2000" b="1" dirty="0" smtClean="0">
                <a:solidFill>
                  <a:schemeClr val="tx1"/>
                </a:solidFill>
              </a:rPr>
              <a:t>1“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marL="0" lvl="1" algn="l">
              <a:spcBef>
                <a:spcPts val="0"/>
              </a:spcBef>
            </a:pP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2,794,922.92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срок: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15.06.2016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-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15.12.2020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r>
              <a:rPr lang="bg-BG" sz="2000" b="1" i="1" dirty="0" smtClean="0">
                <a:solidFill>
                  <a:schemeClr val="tx1"/>
                </a:solidFill>
              </a:rPr>
              <a:t> </a:t>
            </a:r>
            <a:endParaRPr lang="bg-BG" sz="2000" b="1" i="1" dirty="0">
              <a:solidFill>
                <a:schemeClr val="tx1"/>
              </a:solidFill>
            </a:endParaRPr>
          </a:p>
          <a:p>
            <a:pPr marL="630900" lvl="1" indent="-342900" algn="l"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</a:t>
            </a:r>
            <a: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осигуряването на три годишни актуализации и усъвършенстване на разработената и развивана в резултат на два проекта по ОП РЧР 2007-2013 г. рейтингова система на висшите училища.</a:t>
            </a: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630900" lvl="1" indent="-342900" algn="l">
              <a:spcBef>
                <a:spcPts val="24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http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hlinkClick r:id="rId2"/>
              </a:rPr>
              <a:t>://rsvu.mon.bg/rsvu3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/</a:t>
            </a:r>
            <a:r>
              <a:rPr lang="bg-BG" sz="2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GB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37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18</a:t>
            </a:fld>
            <a:endParaRPr lang="en-GB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" y="1359981"/>
            <a:ext cx="9143999" cy="53151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r>
              <a:rPr lang="bg-BG" sz="2000" b="1" dirty="0">
                <a:solidFill>
                  <a:schemeClr val="tx1"/>
                </a:solidFill>
              </a:rPr>
              <a:t>2</a:t>
            </a:r>
            <a:r>
              <a:rPr lang="bg-BG" sz="2000" b="1" dirty="0" smtClean="0">
                <a:solidFill>
                  <a:schemeClr val="tx1"/>
                </a:solidFill>
              </a:rPr>
              <a:t>.5</a:t>
            </a:r>
            <a:r>
              <a:rPr lang="bg-BG" sz="2000" b="1" dirty="0" smtClean="0">
                <a:solidFill>
                  <a:schemeClr val="tx1"/>
                </a:solidFill>
              </a:rPr>
              <a:t>.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BG05M20P001-2.00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</a:rPr>
              <a:t>„Поддържане и усъвършенстване на разработената рейтингова система на висшите училища – фаза </a:t>
            </a:r>
            <a:r>
              <a:rPr lang="bg-BG" sz="2000" b="1" dirty="0" smtClean="0">
                <a:solidFill>
                  <a:schemeClr val="tx1"/>
                </a:solidFill>
              </a:rPr>
              <a:t>1“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marL="0" lvl="1" algn="l">
              <a:spcBef>
                <a:spcPts val="0"/>
              </a:spcBef>
            </a:pP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2,794,922.92 лв., срок: 15.06.2016 г. - 15.12.2020 г.</a:t>
            </a:r>
            <a:r>
              <a:rPr lang="bg-BG" sz="2000" b="1" i="1" dirty="0">
                <a:solidFill>
                  <a:schemeClr val="tx1"/>
                </a:solidFill>
              </a:rPr>
              <a:t> </a:t>
            </a:r>
          </a:p>
          <a:p>
            <a:pPr marL="0" lvl="1" algn="l">
              <a:spcBef>
                <a:spcPts val="0"/>
              </a:spcBef>
            </a:pP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http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hlinkClick r:id="rId2"/>
              </a:rPr>
              <a:t>://rsvu.mon.bg/rsvu3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hlinkClick r:id="rId2"/>
              </a:rPr>
              <a:t>/</a:t>
            </a:r>
            <a:r>
              <a:rPr lang="bg-BG" sz="2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544149"/>
              </p:ext>
            </p:extLst>
          </p:nvPr>
        </p:nvGraphicFramePr>
        <p:xfrm>
          <a:off x="609600" y="3543785"/>
          <a:ext cx="8020049" cy="2616985"/>
        </p:xfrm>
        <a:graphic>
          <a:graphicData uri="http://schemas.openxmlformats.org/drawingml/2006/table">
            <a:tbl>
              <a:tblPr/>
              <a:tblGrid>
                <a:gridCol w="3562350">
                  <a:extLst>
                    <a:ext uri="{9D8B030D-6E8A-4147-A177-3AD203B41FA5}">
                      <a16:colId xmlns:a16="http://schemas.microsoft.com/office/drawing/2014/main" val="3605448771"/>
                    </a:ext>
                  </a:extLst>
                </a:gridCol>
                <a:gridCol w="1053396">
                  <a:extLst>
                    <a:ext uri="{9D8B030D-6E8A-4147-A177-3AD203B41FA5}">
                      <a16:colId xmlns:a16="http://schemas.microsoft.com/office/drawing/2014/main" val="1375025393"/>
                    </a:ext>
                  </a:extLst>
                </a:gridCol>
                <a:gridCol w="736066">
                  <a:extLst>
                    <a:ext uri="{9D8B030D-6E8A-4147-A177-3AD203B41FA5}">
                      <a16:colId xmlns:a16="http://schemas.microsoft.com/office/drawing/2014/main" val="4287778875"/>
                    </a:ext>
                  </a:extLst>
                </a:gridCol>
                <a:gridCol w="1211441">
                  <a:extLst>
                    <a:ext uri="{9D8B030D-6E8A-4147-A177-3AD203B41FA5}">
                      <a16:colId xmlns:a16="http://schemas.microsoft.com/office/drawing/2014/main" val="115189783"/>
                    </a:ext>
                  </a:extLst>
                </a:gridCol>
                <a:gridCol w="1456796">
                  <a:extLst>
                    <a:ext uri="{9D8B030D-6E8A-4147-A177-3AD203B41FA5}">
                      <a16:colId xmlns:a16="http://schemas.microsoft.com/office/drawing/2014/main" val="2141496938"/>
                    </a:ext>
                  </a:extLst>
                </a:gridCol>
              </a:tblGrid>
              <a:tr h="40848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836412"/>
                  </a:ext>
                </a:extLst>
              </a:tr>
              <a:tr h="501933">
                <a:tc>
                  <a:txBody>
                    <a:bodyPr/>
                    <a:lstStyle/>
                    <a:p>
                      <a:pPr algn="l" fontAlgn="ctr"/>
                      <a:r>
                        <a:rPr lang="bg-BG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Актуализации на рейтинговата система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4045799"/>
                  </a:ext>
                </a:extLst>
              </a:tr>
              <a:tr h="17065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Дял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средствата за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издръжка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обучението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във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ВУ,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който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се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получава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въз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основа на оценка за качеството на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обучението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 съответствие с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пазара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труда, в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подкрепата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440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02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005" y="1359568"/>
            <a:ext cx="8783427" cy="4547938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.6</a:t>
            </a:r>
            <a:r>
              <a:rPr lang="ru-RU" b="1" dirty="0" smtClean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chemeClr val="tx1"/>
                </a:solidFill>
              </a:rPr>
              <a:t>BG05M2ОP001-2.006 „Ученически практики – Фаза 1“ по процедура на </a:t>
            </a:r>
            <a:r>
              <a:rPr lang="ru-RU" b="1" dirty="0" err="1">
                <a:solidFill>
                  <a:schemeClr val="tx1"/>
                </a:solidFill>
              </a:rPr>
              <a:t>директно</a:t>
            </a:r>
            <a:r>
              <a:rPr lang="ru-RU" b="1" dirty="0">
                <a:solidFill>
                  <a:schemeClr val="tx1"/>
                </a:solidFill>
              </a:rPr>
              <a:t> предоставяне, бюджет: </a:t>
            </a:r>
            <a:r>
              <a:rPr lang="ru-RU" b="1" dirty="0" smtClean="0">
                <a:solidFill>
                  <a:schemeClr val="tx1"/>
                </a:solidFill>
              </a:rPr>
              <a:t>6,986,236.00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лв., срок: 08.11.2016 г. - 08.11.2018 г.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200" dirty="0" err="1" smtClean="0">
                <a:solidFill>
                  <a:schemeClr val="tx1"/>
                </a:solidFill>
              </a:rPr>
              <a:t>Основна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dirty="0">
                <a:solidFill>
                  <a:schemeClr val="tx1"/>
                </a:solidFill>
              </a:rPr>
              <a:t>цел е </a:t>
            </a:r>
            <a:r>
              <a:rPr lang="ru-RU" sz="2200" dirty="0" err="1">
                <a:solidFill>
                  <a:schemeClr val="tx1"/>
                </a:solidFill>
              </a:rPr>
              <a:t>адаптиране</a:t>
            </a:r>
            <a:r>
              <a:rPr lang="ru-RU" sz="2200" dirty="0">
                <a:solidFill>
                  <a:schemeClr val="tx1"/>
                </a:solidFill>
              </a:rPr>
              <a:t> на </a:t>
            </a:r>
            <a:r>
              <a:rPr lang="ru-RU" sz="2200" dirty="0" err="1">
                <a:solidFill>
                  <a:schemeClr val="tx1"/>
                </a:solidFill>
              </a:rPr>
              <a:t>професионалното</a:t>
            </a:r>
            <a:r>
              <a:rPr lang="ru-RU" sz="2200" dirty="0">
                <a:solidFill>
                  <a:schemeClr val="tx1"/>
                </a:solidFill>
              </a:rPr>
              <a:t> образование и обучение към </a:t>
            </a:r>
            <a:r>
              <a:rPr lang="ru-RU" sz="2200" dirty="0" err="1">
                <a:solidFill>
                  <a:schemeClr val="tx1"/>
                </a:solidFill>
              </a:rPr>
              <a:t>нуждите</a:t>
            </a:r>
            <a:r>
              <a:rPr lang="ru-RU" sz="2200" dirty="0">
                <a:solidFill>
                  <a:schemeClr val="tx1"/>
                </a:solidFill>
              </a:rPr>
              <a:t> на </a:t>
            </a:r>
            <a:r>
              <a:rPr lang="ru-RU" sz="2200" dirty="0" err="1">
                <a:solidFill>
                  <a:schemeClr val="tx1"/>
                </a:solidFill>
              </a:rPr>
              <a:t>пазара</a:t>
            </a:r>
            <a:r>
              <a:rPr lang="ru-RU" sz="2200" dirty="0">
                <a:solidFill>
                  <a:schemeClr val="tx1"/>
                </a:solidFill>
              </a:rPr>
              <a:t> на труда;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200" dirty="0" err="1">
                <a:solidFill>
                  <a:schemeClr val="tx1"/>
                </a:solidFill>
              </a:rPr>
              <a:t>Подкрепа</a:t>
            </a:r>
            <a:r>
              <a:rPr lang="ru-RU" sz="2200" dirty="0">
                <a:solidFill>
                  <a:schemeClr val="tx1"/>
                </a:solidFill>
              </a:rPr>
              <a:t> за </a:t>
            </a:r>
            <a:r>
              <a:rPr lang="ru-RU" sz="2200" dirty="0" err="1">
                <a:solidFill>
                  <a:schemeClr val="tx1"/>
                </a:solidFill>
              </a:rPr>
              <a:t>практическо</a:t>
            </a:r>
            <a:r>
              <a:rPr lang="ru-RU" sz="2200" dirty="0">
                <a:solidFill>
                  <a:schemeClr val="tx1"/>
                </a:solidFill>
              </a:rPr>
              <a:t> обучение, </a:t>
            </a:r>
            <a:r>
              <a:rPr lang="ru-RU" sz="2200" dirty="0" err="1">
                <a:solidFill>
                  <a:schemeClr val="tx1"/>
                </a:solidFill>
              </a:rPr>
              <a:t>организиране</a:t>
            </a:r>
            <a:r>
              <a:rPr lang="ru-RU" sz="2200" dirty="0">
                <a:solidFill>
                  <a:schemeClr val="tx1"/>
                </a:solidFill>
              </a:rPr>
              <a:t> на </a:t>
            </a:r>
            <a:r>
              <a:rPr lang="ru-RU" sz="2200" dirty="0" err="1">
                <a:solidFill>
                  <a:schemeClr val="tx1"/>
                </a:solidFill>
              </a:rPr>
              <a:t>допълнителни</a:t>
            </a:r>
            <a:r>
              <a:rPr lang="ru-RU" sz="2200" dirty="0">
                <a:solidFill>
                  <a:schemeClr val="tx1"/>
                </a:solidFill>
              </a:rPr>
              <a:t> практики в </a:t>
            </a:r>
            <a:r>
              <a:rPr lang="ru-RU" sz="2200" dirty="0" err="1">
                <a:solidFill>
                  <a:schemeClr val="tx1"/>
                </a:solidFill>
              </a:rPr>
              <a:t>реална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работна</a:t>
            </a:r>
            <a:r>
              <a:rPr lang="ru-RU" sz="2200" dirty="0">
                <a:solidFill>
                  <a:schemeClr val="tx1"/>
                </a:solidFill>
              </a:rPr>
              <a:t> среда в </a:t>
            </a:r>
            <a:r>
              <a:rPr lang="ru-RU" sz="2200" dirty="0" err="1">
                <a:solidFill>
                  <a:schemeClr val="tx1"/>
                </a:solidFill>
              </a:rPr>
              <a:t>рамките</a:t>
            </a:r>
            <a:r>
              <a:rPr lang="ru-RU" sz="2200" dirty="0">
                <a:solidFill>
                  <a:schemeClr val="tx1"/>
                </a:solidFill>
              </a:rPr>
              <a:t> на 240 астрономически часа;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200" dirty="0" err="1">
                <a:solidFill>
                  <a:schemeClr val="tx1"/>
                </a:solidFill>
              </a:rPr>
              <a:t>Подкрепа</a:t>
            </a:r>
            <a:r>
              <a:rPr lang="ru-RU" sz="2200" dirty="0">
                <a:solidFill>
                  <a:schemeClr val="tx1"/>
                </a:solidFill>
              </a:rPr>
              <a:t> за </a:t>
            </a:r>
            <a:r>
              <a:rPr lang="ru-RU" sz="2200" dirty="0" err="1">
                <a:solidFill>
                  <a:schemeClr val="tx1"/>
                </a:solidFill>
              </a:rPr>
              <a:t>създаване</a:t>
            </a:r>
            <a:r>
              <a:rPr lang="ru-RU" sz="2200" dirty="0">
                <a:solidFill>
                  <a:schemeClr val="tx1"/>
                </a:solidFill>
              </a:rPr>
              <a:t> и </a:t>
            </a:r>
            <a:r>
              <a:rPr lang="ru-RU" sz="2200" dirty="0" err="1">
                <a:solidFill>
                  <a:schemeClr val="tx1"/>
                </a:solidFill>
              </a:rPr>
              <a:t>функциониране</a:t>
            </a:r>
            <a:r>
              <a:rPr lang="ru-RU" sz="2200" dirty="0">
                <a:solidFill>
                  <a:schemeClr val="tx1"/>
                </a:solidFill>
              </a:rPr>
              <a:t> на учебно-</a:t>
            </a:r>
            <a:r>
              <a:rPr lang="ru-RU" sz="2200" dirty="0" err="1">
                <a:solidFill>
                  <a:schemeClr val="tx1"/>
                </a:solidFill>
              </a:rPr>
              <a:t>тренировъчни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фирми</a:t>
            </a:r>
            <a:r>
              <a:rPr lang="ru-RU" sz="2200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bg-BG" sz="2400" b="1" dirty="0" smtClean="0">
              <a:solidFill>
                <a:schemeClr val="tx1"/>
              </a:solidFill>
              <a:hlinkClick r:id="rId2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en-US" sz="2400" b="1" dirty="0">
                <a:solidFill>
                  <a:schemeClr val="tx1"/>
                </a:solidFill>
                <a:hlinkClick r:id="rId2"/>
              </a:rPr>
              <a:t>://upraktiki.mon.bg</a:t>
            </a:r>
            <a:endParaRPr lang="bg-BG" sz="2400" b="1" dirty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2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640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</a:t>
            </a:fld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82" y="1362266"/>
            <a:ext cx="7886700" cy="100770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10000"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bg-BG" sz="3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Оперативна програма "Наука и образование </a:t>
            </a:r>
            <a:br>
              <a:rPr lang="bg-BG" sz="3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31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интелигентен растеж" 2014-2020</a:t>
            </a:r>
            <a:endParaRPr lang="en-GB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873134"/>
              </p:ext>
            </p:extLst>
          </p:nvPr>
        </p:nvGraphicFramePr>
        <p:xfrm>
          <a:off x="340000" y="2505188"/>
          <a:ext cx="8483367" cy="33018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8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60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4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51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51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8081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ИЗПЪЛНЕНИЕ НА ОП НОИР КЪМ </a:t>
                      </a:r>
                      <a:r>
                        <a:rPr lang="ru-RU" sz="2000" b="1" u="none" strike="noStrike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31.05.2018 </a:t>
                      </a:r>
                      <a:r>
                        <a:rPr lang="ru-RU" sz="2000" b="1" u="none" strike="noStrike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</a:t>
                      </a:r>
                      <a:endParaRPr lang="ru-RU" sz="2000" b="1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5414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 БЮДЖЕТ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СТАРТИРАНИ</a:t>
                      </a:r>
                      <a:endParaRPr lang="bg-BG" sz="1100" b="1" i="0" u="none" strike="noStrike" baseline="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bg-BG" sz="11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процедури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ДОГОВОРЕНИ</a:t>
                      </a:r>
                    </a:p>
                    <a:p>
                      <a:pPr algn="ctr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ИЗПЛАТЕНИ </a:t>
                      </a:r>
                    </a:p>
                    <a:p>
                      <a:pPr algn="ctr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ВЕРИФИЦИРАНИ</a:t>
                      </a:r>
                    </a:p>
                    <a:p>
                      <a:pPr algn="ctr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СЕРТИФИЦИРАНИ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02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1 371 383 547</a:t>
                      </a:r>
                      <a:r>
                        <a:rPr lang="en-US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  <a:r>
                        <a:rPr lang="en-US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лв</a:t>
                      </a:r>
                      <a:r>
                        <a:rPr lang="ru-RU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822,080,206.30 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543,591,076.11 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183,727,056.24 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131,733,060.75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</a:t>
                      </a:r>
                      <a:r>
                        <a:rPr lang="bg-BG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лв</a:t>
                      </a:r>
                      <a:r>
                        <a:rPr lang="bg-BG" sz="12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348">
                <a:tc>
                  <a:txBody>
                    <a:bodyPr/>
                    <a:lstStyle/>
                    <a:p>
                      <a:pPr algn="l" fontAlgn="b"/>
                      <a:endParaRPr lang="bg-BG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59.55%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39.64%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13.40%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9.61%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0,00%</a:t>
                      </a:r>
                      <a:endParaRPr lang="bg-BG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60" marR="7260" marT="726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4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581" y="938944"/>
            <a:ext cx="8783427" cy="5467544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.6</a:t>
            </a:r>
            <a:r>
              <a:rPr lang="ru-RU" b="1" dirty="0" smtClean="0">
                <a:solidFill>
                  <a:schemeClr val="tx1"/>
                </a:solidFill>
              </a:rPr>
              <a:t>. </a:t>
            </a:r>
            <a:r>
              <a:rPr lang="ru-RU" b="1" dirty="0">
                <a:solidFill>
                  <a:schemeClr val="tx1"/>
                </a:solidFill>
              </a:rPr>
              <a:t>BG05M2ОP001-2.006 „Ученически практики – Фаза 1“ по процедура на </a:t>
            </a:r>
            <a:r>
              <a:rPr lang="ru-RU" b="1" dirty="0" err="1">
                <a:solidFill>
                  <a:schemeClr val="tx1"/>
                </a:solidFill>
              </a:rPr>
              <a:t>директно</a:t>
            </a:r>
            <a:r>
              <a:rPr lang="ru-RU" b="1" dirty="0">
                <a:solidFill>
                  <a:schemeClr val="tx1"/>
                </a:solidFill>
              </a:rPr>
              <a:t> предоставяне, бюджет: </a:t>
            </a:r>
            <a:r>
              <a:rPr lang="ru-RU" b="1" dirty="0">
                <a:solidFill>
                  <a:schemeClr val="tx1"/>
                </a:solidFill>
              </a:rPr>
              <a:t>6,986,236.00 лв., срок: 08.11.2016 г. - 08.11.2018 г. </a:t>
            </a:r>
          </a:p>
          <a:p>
            <a:pPr algn="l"/>
            <a:r>
              <a:rPr lang="en-US" sz="2400" b="1" dirty="0" smtClean="0">
                <a:solidFill>
                  <a:schemeClr val="tx1"/>
                </a:solidFill>
                <a:hlinkClick r:id="rId2"/>
              </a:rPr>
              <a:t>http</a:t>
            </a:r>
            <a:r>
              <a:rPr lang="en-US" sz="2400" b="1" dirty="0">
                <a:solidFill>
                  <a:schemeClr val="tx1"/>
                </a:solidFill>
                <a:hlinkClick r:id="rId2"/>
              </a:rPr>
              <a:t>://</a:t>
            </a:r>
            <a:r>
              <a:rPr lang="en-US" sz="2400" b="1" dirty="0" smtClean="0">
                <a:solidFill>
                  <a:schemeClr val="tx1"/>
                </a:solidFill>
                <a:hlinkClick r:id="rId2"/>
              </a:rPr>
              <a:t>upraktiki.mon.bg</a:t>
            </a:r>
            <a:endParaRPr lang="bg-BG" sz="2400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bg-BG" sz="2400" b="1" dirty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sz="22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20</a:t>
            </a:fld>
            <a:endParaRPr lang="en-GB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123648"/>
              </p:ext>
            </p:extLst>
          </p:nvPr>
        </p:nvGraphicFramePr>
        <p:xfrm>
          <a:off x="352582" y="2476794"/>
          <a:ext cx="8459948" cy="3847159"/>
        </p:xfrm>
        <a:graphic>
          <a:graphicData uri="http://schemas.openxmlformats.org/drawingml/2006/table">
            <a:tbl>
              <a:tblPr/>
              <a:tblGrid>
                <a:gridCol w="3607205">
                  <a:extLst>
                    <a:ext uri="{9D8B030D-6E8A-4147-A177-3AD203B41FA5}">
                      <a16:colId xmlns:a16="http://schemas.microsoft.com/office/drawing/2014/main" val="1417333818"/>
                    </a:ext>
                  </a:extLst>
                </a:gridCol>
                <a:gridCol w="1261714">
                  <a:extLst>
                    <a:ext uri="{9D8B030D-6E8A-4147-A177-3AD203B41FA5}">
                      <a16:colId xmlns:a16="http://schemas.microsoft.com/office/drawing/2014/main" val="3145062814"/>
                    </a:ext>
                  </a:extLst>
                </a:gridCol>
                <a:gridCol w="776439">
                  <a:extLst>
                    <a:ext uri="{9D8B030D-6E8A-4147-A177-3AD203B41FA5}">
                      <a16:colId xmlns:a16="http://schemas.microsoft.com/office/drawing/2014/main" val="2777697348"/>
                    </a:ext>
                  </a:extLst>
                </a:gridCol>
                <a:gridCol w="1277889">
                  <a:extLst>
                    <a:ext uri="{9D8B030D-6E8A-4147-A177-3AD203B41FA5}">
                      <a16:colId xmlns:a16="http://schemas.microsoft.com/office/drawing/2014/main" val="88485750"/>
                    </a:ext>
                  </a:extLst>
                </a:gridCol>
                <a:gridCol w="1536701">
                  <a:extLst>
                    <a:ext uri="{9D8B030D-6E8A-4147-A177-3AD203B41FA5}">
                      <a16:colId xmlns:a16="http://schemas.microsoft.com/office/drawing/2014/main" val="2899309215"/>
                    </a:ext>
                  </a:extLst>
                </a:gridCol>
              </a:tblGrid>
              <a:tr h="41499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466703"/>
                  </a:ext>
                </a:extLst>
              </a:tr>
              <a:tr h="6290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създадени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учебно-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тренировъчни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фирми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(УТФ)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075735"/>
                  </a:ext>
                </a:extLst>
              </a:tr>
              <a:tr h="6290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 ученици, участващи в дейности по практическо обучение в реална работна среда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274521"/>
                  </a:ext>
                </a:extLst>
              </a:tr>
              <a:tr h="9343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Дял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гимназиален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етап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обучаващи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се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професионални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гимназии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98916"/>
                  </a:ext>
                </a:extLst>
              </a:tr>
              <a:tr h="12397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участващи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ОП,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професионалното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образование в направления от приоритетно значение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икономиката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7876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33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411" y="1624866"/>
            <a:ext cx="8771021" cy="3511438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.7. </a:t>
            </a:r>
            <a:r>
              <a:rPr lang="ru-RU" b="1" dirty="0" err="1">
                <a:solidFill>
                  <a:schemeClr val="tx1"/>
                </a:solidFill>
              </a:rPr>
              <a:t>Проекти</a:t>
            </a:r>
            <a:r>
              <a:rPr lang="ru-RU" b="1" dirty="0">
                <a:solidFill>
                  <a:schemeClr val="tx1"/>
                </a:solidFill>
              </a:rPr>
              <a:t> по процедура за подбор BG05M2ОP001-2.009 „</a:t>
            </a:r>
            <a:r>
              <a:rPr lang="ru-RU" b="1" dirty="0" err="1">
                <a:solidFill>
                  <a:schemeClr val="tx1"/>
                </a:solidFill>
              </a:rPr>
              <a:t>Подкрепа</a:t>
            </a:r>
            <a:r>
              <a:rPr lang="ru-RU" b="1" dirty="0">
                <a:solidFill>
                  <a:schemeClr val="tx1"/>
                </a:solidFill>
              </a:rPr>
              <a:t> за </a:t>
            </a:r>
            <a:r>
              <a:rPr lang="ru-RU" b="1" dirty="0" err="1">
                <a:solidFill>
                  <a:schemeClr val="tx1"/>
                </a:solidFill>
              </a:rPr>
              <a:t>развитието</a:t>
            </a:r>
            <a:r>
              <a:rPr lang="ru-RU" b="1" dirty="0">
                <a:solidFill>
                  <a:schemeClr val="tx1"/>
                </a:solidFill>
              </a:rPr>
              <a:t> на </a:t>
            </a:r>
            <a:r>
              <a:rPr lang="ru-RU" b="1" dirty="0" err="1">
                <a:solidFill>
                  <a:schemeClr val="tx1"/>
                </a:solidFill>
              </a:rPr>
              <a:t>докторанти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b="1" dirty="0" err="1">
                <a:solidFill>
                  <a:schemeClr val="tx1"/>
                </a:solidFill>
              </a:rPr>
              <a:t>постдокторанти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b="1" dirty="0" err="1">
                <a:solidFill>
                  <a:schemeClr val="tx1"/>
                </a:solidFill>
              </a:rPr>
              <a:t>специализанти</a:t>
            </a:r>
            <a:r>
              <a:rPr lang="ru-RU" b="1" dirty="0">
                <a:solidFill>
                  <a:schemeClr val="tx1"/>
                </a:solidFill>
              </a:rPr>
              <a:t> и </a:t>
            </a:r>
            <a:r>
              <a:rPr lang="ru-RU" b="1" dirty="0" err="1">
                <a:solidFill>
                  <a:schemeClr val="tx1"/>
                </a:solidFill>
              </a:rPr>
              <a:t>млади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учени</a:t>
            </a:r>
            <a:r>
              <a:rPr lang="ru-RU" b="1" dirty="0">
                <a:solidFill>
                  <a:schemeClr val="tx1"/>
                </a:solidFill>
              </a:rPr>
              <a:t>- </a:t>
            </a:r>
            <a:r>
              <a:rPr lang="ru-RU" b="1" dirty="0" smtClean="0">
                <a:solidFill>
                  <a:schemeClr val="tx1"/>
                </a:solidFill>
              </a:rPr>
              <a:t>фаза </a:t>
            </a:r>
            <a:r>
              <a:rPr lang="ru-RU" b="1" dirty="0">
                <a:solidFill>
                  <a:schemeClr val="tx1"/>
                </a:solidFill>
              </a:rPr>
              <a:t>1 “, бюджет: </a:t>
            </a:r>
            <a:r>
              <a:rPr lang="ru-RU" b="1" dirty="0" smtClean="0">
                <a:solidFill>
                  <a:schemeClr val="tx1"/>
                </a:solidFill>
              </a:rPr>
              <a:t>10,063,281.51 лв., срок 2016 – 2018 г.</a:t>
            </a:r>
            <a:endParaRPr lang="ru-RU" b="1" dirty="0" smtClean="0">
              <a:solidFill>
                <a:schemeClr val="tx1"/>
              </a:solidFill>
            </a:endParaRPr>
          </a:p>
          <a:p>
            <a:pPr algn="l"/>
            <a:endParaRPr lang="ru-RU" b="1" dirty="0" smtClean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BG05M2OP001-2.009-0025-C02</a:t>
            </a:r>
            <a:r>
              <a:rPr lang="bg-BG" sz="2400" dirty="0" smtClean="0">
                <a:solidFill>
                  <a:schemeClr val="tx1"/>
                </a:solidFill>
              </a:rPr>
              <a:t>, Медицински </a:t>
            </a:r>
            <a:r>
              <a:rPr lang="bg-BG" sz="2400" dirty="0">
                <a:solidFill>
                  <a:schemeClr val="tx1"/>
                </a:solidFill>
              </a:rPr>
              <a:t>университет </a:t>
            </a:r>
            <a:r>
              <a:rPr lang="bg-BG" sz="2400" dirty="0" smtClean="0">
                <a:solidFill>
                  <a:schemeClr val="tx1"/>
                </a:solidFill>
              </a:rPr>
              <a:t>– Пловдив</a:t>
            </a:r>
            <a:r>
              <a:rPr lang="bg-BG" sz="2400" dirty="0">
                <a:solidFill>
                  <a:schemeClr val="tx1"/>
                </a:solidFill>
              </a:rPr>
              <a:t>, стойност на БФП </a:t>
            </a:r>
            <a:r>
              <a:rPr lang="bg-BG" sz="2400" dirty="0" smtClean="0">
                <a:solidFill>
                  <a:srgbClr val="0070C0"/>
                </a:solidFill>
              </a:rPr>
              <a:t>- 580 053.04 лв.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216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22</a:t>
            </a:fld>
            <a:endParaRPr lang="en-GB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56411" y="1624866"/>
            <a:ext cx="8771021" cy="486737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solidFill>
                  <a:schemeClr val="tx1"/>
                </a:solidFill>
              </a:rPr>
              <a:t>2.7. </a:t>
            </a:r>
            <a:r>
              <a:rPr lang="ru-RU" b="1" dirty="0" err="1" smtClean="0">
                <a:solidFill>
                  <a:schemeClr val="tx1"/>
                </a:solidFill>
              </a:rPr>
              <a:t>Проекти</a:t>
            </a:r>
            <a:r>
              <a:rPr lang="ru-RU" b="1" dirty="0" smtClean="0">
                <a:solidFill>
                  <a:schemeClr val="tx1"/>
                </a:solidFill>
              </a:rPr>
              <a:t> по процедура за подбор BG05M2ОP001-2.009 „</a:t>
            </a:r>
            <a:r>
              <a:rPr lang="ru-RU" b="1" dirty="0" err="1" smtClean="0">
                <a:solidFill>
                  <a:schemeClr val="tx1"/>
                </a:solidFill>
              </a:rPr>
              <a:t>Подкрепа</a:t>
            </a:r>
            <a:r>
              <a:rPr lang="ru-RU" b="1" dirty="0" smtClean="0">
                <a:solidFill>
                  <a:schemeClr val="tx1"/>
                </a:solidFill>
              </a:rPr>
              <a:t> за </a:t>
            </a:r>
            <a:r>
              <a:rPr lang="ru-RU" b="1" dirty="0" err="1" smtClean="0">
                <a:solidFill>
                  <a:schemeClr val="tx1"/>
                </a:solidFill>
              </a:rPr>
              <a:t>развитието</a:t>
            </a:r>
            <a:r>
              <a:rPr lang="ru-RU" b="1" dirty="0" smtClean="0">
                <a:solidFill>
                  <a:schemeClr val="tx1"/>
                </a:solidFill>
              </a:rPr>
              <a:t> на </a:t>
            </a:r>
            <a:r>
              <a:rPr lang="ru-RU" b="1" dirty="0" err="1" smtClean="0">
                <a:solidFill>
                  <a:schemeClr val="tx1"/>
                </a:solidFill>
              </a:rPr>
              <a:t>докторанти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постдокторанти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специализанти</a:t>
            </a:r>
            <a:r>
              <a:rPr lang="ru-RU" b="1" dirty="0" smtClean="0">
                <a:solidFill>
                  <a:schemeClr val="tx1"/>
                </a:solidFill>
              </a:rPr>
              <a:t> и </a:t>
            </a:r>
            <a:r>
              <a:rPr lang="ru-RU" b="1" dirty="0" err="1" smtClean="0">
                <a:solidFill>
                  <a:schemeClr val="tx1"/>
                </a:solidFill>
              </a:rPr>
              <a:t>млади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учени</a:t>
            </a:r>
            <a:r>
              <a:rPr lang="ru-RU" b="1" dirty="0" smtClean="0">
                <a:solidFill>
                  <a:schemeClr val="tx1"/>
                </a:solidFill>
              </a:rPr>
              <a:t>- фаза 1 “, бюджет: 10,063,281.51 лв., срок 2016 – 2018 г.</a:t>
            </a:r>
          </a:p>
          <a:p>
            <a:pPr algn="l"/>
            <a:endParaRPr lang="ru-RU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676560"/>
              </p:ext>
            </p:extLst>
          </p:nvPr>
        </p:nvGraphicFramePr>
        <p:xfrm>
          <a:off x="156412" y="2526032"/>
          <a:ext cx="8771020" cy="4016582"/>
        </p:xfrm>
        <a:graphic>
          <a:graphicData uri="http://schemas.openxmlformats.org/drawingml/2006/table">
            <a:tbl>
              <a:tblPr/>
              <a:tblGrid>
                <a:gridCol w="3739843">
                  <a:extLst>
                    <a:ext uri="{9D8B030D-6E8A-4147-A177-3AD203B41FA5}">
                      <a16:colId xmlns:a16="http://schemas.microsoft.com/office/drawing/2014/main" val="742183884"/>
                    </a:ext>
                  </a:extLst>
                </a:gridCol>
                <a:gridCol w="1052935">
                  <a:extLst>
                    <a:ext uri="{9D8B030D-6E8A-4147-A177-3AD203B41FA5}">
                      <a16:colId xmlns:a16="http://schemas.microsoft.com/office/drawing/2014/main" val="1384548807"/>
                    </a:ext>
                  </a:extLst>
                </a:gridCol>
                <a:gridCol w="708660">
                  <a:extLst>
                    <a:ext uri="{9D8B030D-6E8A-4147-A177-3AD203B41FA5}">
                      <a16:colId xmlns:a16="http://schemas.microsoft.com/office/drawing/2014/main" val="3270171323"/>
                    </a:ext>
                  </a:extLst>
                </a:gridCol>
                <a:gridCol w="1676377">
                  <a:extLst>
                    <a:ext uri="{9D8B030D-6E8A-4147-A177-3AD203B41FA5}">
                      <a16:colId xmlns:a16="http://schemas.microsoft.com/office/drawing/2014/main" val="503178431"/>
                    </a:ext>
                  </a:extLst>
                </a:gridCol>
                <a:gridCol w="1593205">
                  <a:extLst>
                    <a:ext uri="{9D8B030D-6E8A-4147-A177-3AD203B41FA5}">
                      <a16:colId xmlns:a16="http://schemas.microsoft.com/office/drawing/2014/main" val="2213592488"/>
                    </a:ext>
                  </a:extLst>
                </a:gridCol>
              </a:tblGrid>
              <a:tr h="308608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67196"/>
                  </a:ext>
                </a:extLst>
              </a:tr>
              <a:tr h="7302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Дял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младите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до 34 г. вкл.,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които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участват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 сред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заетите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НИРД (GOVERD плюс HERD)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22.97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4.07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117692"/>
                  </a:ext>
                </a:extLst>
              </a:tr>
              <a:tr h="9736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Дял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преподавателите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във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висши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училища от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ОП, получили удостоверение за успешно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премината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програма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повишаване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квалификацията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59.40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1.82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549657"/>
                  </a:ext>
                </a:extLst>
              </a:tr>
              <a:tr h="7302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Млади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до 34 г. вкл., получили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сферата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НИРД (GOVERD плюс HERD)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84392"/>
                  </a:ext>
                </a:extLst>
              </a:tr>
              <a:tr h="4937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Новоназначени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изследователи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чужбина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научните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организации,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163020"/>
                  </a:ext>
                </a:extLst>
              </a:tr>
              <a:tr h="4937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Преподаватели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във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висши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училища,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програми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повишаване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квалификацията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683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184103"/>
                  </a:ext>
                </a:extLst>
              </a:tr>
              <a:tr h="2863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Студенти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програми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мобилност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6475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44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88743" y="6050930"/>
            <a:ext cx="512638" cy="365125"/>
          </a:xfrm>
        </p:spPr>
        <p:txBody>
          <a:bodyPr/>
          <a:lstStyle/>
          <a:p>
            <a:fld id="{09F8CD49-47A7-4188-9CEB-6CCDC4297557}" type="slidenum">
              <a:rPr lang="en-GB" smtClean="0"/>
              <a:t>23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0" y="91181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Приоритетна ос </a:t>
            </a:r>
            <a:r>
              <a:rPr lang="ru-RU" sz="1600" dirty="0" smtClean="0">
                <a:solidFill>
                  <a:srgbClr val="002060"/>
                </a:solidFill>
              </a:rPr>
              <a:t>3. </a:t>
            </a:r>
            <a:r>
              <a:rPr lang="ru-RU" b="1" u="sng" dirty="0" err="1" smtClean="0">
                <a:solidFill>
                  <a:srgbClr val="002060"/>
                </a:solidFill>
              </a:rPr>
              <a:t>Образователна</a:t>
            </a:r>
            <a:r>
              <a:rPr lang="ru-RU" b="1" u="sng" dirty="0" smtClean="0">
                <a:solidFill>
                  <a:srgbClr val="002060"/>
                </a:solidFill>
              </a:rPr>
              <a:t> </a:t>
            </a:r>
            <a:r>
              <a:rPr lang="ru-RU" b="1" u="sng" dirty="0">
                <a:solidFill>
                  <a:srgbClr val="002060"/>
                </a:solidFill>
              </a:rPr>
              <a:t>среда за активно </a:t>
            </a:r>
            <a:r>
              <a:rPr lang="ru-RU" b="1" u="sng" dirty="0" err="1">
                <a:solidFill>
                  <a:srgbClr val="002060"/>
                </a:solidFill>
              </a:rPr>
              <a:t>социално</a:t>
            </a:r>
            <a:r>
              <a:rPr lang="ru-RU" b="1" u="sng" dirty="0">
                <a:solidFill>
                  <a:srgbClr val="002060"/>
                </a:solidFill>
              </a:rPr>
              <a:t> </a:t>
            </a:r>
            <a:r>
              <a:rPr lang="ru-RU" b="1" u="sng" dirty="0" err="1">
                <a:solidFill>
                  <a:srgbClr val="002060"/>
                </a:solidFill>
              </a:rPr>
              <a:t>приобщаване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1561" y="2331720"/>
            <a:ext cx="74866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Общ бюджет:</a:t>
            </a:r>
            <a:r>
              <a:rPr lang="ru-RU" sz="2400" dirty="0"/>
              <a:t> </a:t>
            </a:r>
            <a:r>
              <a:rPr lang="ru-RU" sz="2400" b="1" dirty="0" smtClean="0">
                <a:solidFill>
                  <a:schemeClr val="accent2"/>
                </a:solidFill>
              </a:rPr>
              <a:t>252,030,055.11 </a:t>
            </a:r>
            <a:r>
              <a:rPr lang="ru-RU" sz="2400" b="1" dirty="0">
                <a:solidFill>
                  <a:schemeClr val="accent2"/>
                </a:solidFill>
              </a:rPr>
              <a:t>лв.</a:t>
            </a:r>
          </a:p>
          <a:p>
            <a:endParaRPr lang="ru-RU" sz="2400" dirty="0"/>
          </a:p>
          <a:p>
            <a:r>
              <a:rPr lang="ru-RU" sz="2400" dirty="0" err="1"/>
              <a:t>Стартирани</a:t>
            </a:r>
            <a:r>
              <a:rPr lang="ru-RU" sz="2400" dirty="0"/>
              <a:t> </a:t>
            </a:r>
            <a:r>
              <a:rPr lang="ru-RU" sz="2400" dirty="0" err="1"/>
              <a:t>процедури</a:t>
            </a:r>
            <a:r>
              <a:rPr lang="ru-RU" sz="2400" dirty="0"/>
              <a:t>: </a:t>
            </a:r>
            <a:r>
              <a:rPr lang="ru-RU" sz="2400" dirty="0" smtClean="0">
                <a:solidFill>
                  <a:schemeClr val="accent2"/>
                </a:solidFill>
              </a:rPr>
              <a:t>190,500,000.00 </a:t>
            </a:r>
            <a:r>
              <a:rPr lang="ru-RU" sz="2400" dirty="0">
                <a:solidFill>
                  <a:schemeClr val="accent2"/>
                </a:solidFill>
              </a:rPr>
              <a:t>лв.</a:t>
            </a:r>
          </a:p>
          <a:p>
            <a:endParaRPr lang="ru-RU" sz="2400" dirty="0"/>
          </a:p>
          <a:p>
            <a:r>
              <a:rPr lang="ru-RU" sz="2400" dirty="0" err="1"/>
              <a:t>Договорени</a:t>
            </a:r>
            <a:r>
              <a:rPr lang="ru-RU" sz="2400" dirty="0"/>
              <a:t> средства: </a:t>
            </a:r>
            <a:r>
              <a:rPr lang="ru-RU" sz="2400" dirty="0" smtClean="0">
                <a:solidFill>
                  <a:schemeClr val="accent2"/>
                </a:solidFill>
              </a:rPr>
              <a:t>75,551,962.13 </a:t>
            </a:r>
            <a:r>
              <a:rPr lang="ru-RU" sz="2400" dirty="0">
                <a:solidFill>
                  <a:schemeClr val="accent2"/>
                </a:solidFill>
              </a:rPr>
              <a:t>лв.</a:t>
            </a:r>
          </a:p>
          <a:p>
            <a:endParaRPr lang="ru-RU" sz="2400" dirty="0"/>
          </a:p>
          <a:p>
            <a:r>
              <a:rPr lang="ru-RU" sz="2400" dirty="0" err="1"/>
              <a:t>Реално</a:t>
            </a:r>
            <a:r>
              <a:rPr lang="ru-RU" sz="2400" dirty="0"/>
              <a:t> </a:t>
            </a:r>
            <a:r>
              <a:rPr lang="ru-RU" sz="2400" dirty="0" err="1"/>
              <a:t>изплатени</a:t>
            </a:r>
            <a:r>
              <a:rPr lang="ru-RU" sz="2400" dirty="0"/>
              <a:t> средства: </a:t>
            </a:r>
            <a:r>
              <a:rPr lang="ru-RU" sz="2400" dirty="0" smtClean="0">
                <a:solidFill>
                  <a:schemeClr val="accent2"/>
                </a:solidFill>
              </a:rPr>
              <a:t>40,216,708.82 </a:t>
            </a:r>
            <a:r>
              <a:rPr lang="ru-RU" sz="2400" dirty="0">
                <a:solidFill>
                  <a:schemeClr val="accent2"/>
                </a:solidFill>
              </a:rPr>
              <a:t>лв.</a:t>
            </a:r>
          </a:p>
          <a:p>
            <a:endParaRPr lang="ru-RU" sz="2400" dirty="0"/>
          </a:p>
          <a:p>
            <a:r>
              <a:rPr lang="ru-RU" sz="2400" dirty="0" err="1"/>
              <a:t>Верифицирани</a:t>
            </a:r>
            <a:r>
              <a:rPr lang="ru-RU" sz="2400" dirty="0"/>
              <a:t> средства: </a:t>
            </a:r>
            <a:r>
              <a:rPr lang="ru-RU" sz="2400" dirty="0">
                <a:solidFill>
                  <a:schemeClr val="accent2"/>
                </a:solidFill>
              </a:rPr>
              <a:t>0.00 лв.</a:t>
            </a:r>
          </a:p>
        </p:txBody>
      </p:sp>
    </p:spTree>
    <p:extLst>
      <p:ext uri="{BB962C8B-B14F-4D97-AF65-F5344CB8AC3E}">
        <p14:creationId xmlns:p14="http://schemas.microsoft.com/office/powerpoint/2010/main" val="1246601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24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76377" y="1791651"/>
            <a:ext cx="8511361" cy="4614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.1.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 по процедура за подбор 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BG05M2OP001-3.001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„Подкрепа за предучилищното възпитание и подготовка на деца в неравностойно положение“,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 бюджет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000 000 лв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8000" lvl="1" algn="l">
              <a:spcBef>
                <a:spcPts val="600"/>
              </a:spcBef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Цели: 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подобряване на условията за равен достъп до предучилищна подготовка и възпитание;</a:t>
            </a:r>
          </a:p>
          <a:p>
            <a:pPr marL="285750" lvl="1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допълнителни занимания с деца, за които българският език не е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майчин;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повишаване на качеството на образованието в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ДГ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ПГ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общинските училища, в които се обучават деца от различен етнически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произход;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1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взаимно опознаване на децата от различни етноси и възпитаването им в дух на толерантност;</a:t>
            </a:r>
          </a:p>
          <a:p>
            <a:pPr marL="285750" lvl="1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включване на родителите във възпитателния процес;</a:t>
            </a:r>
          </a:p>
          <a:p>
            <a:pPr marL="285750" lvl="1" indent="-285750" algn="l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създаване на условия за успешна социализация на децата от етническите малцинства и/или от маргинализирани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групи;</a:t>
            </a:r>
            <a:endParaRPr lang="ru-RU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39942" y="90105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Приоритетна ос </a:t>
            </a:r>
            <a:r>
              <a:rPr lang="ru-RU" sz="1600" dirty="0" smtClean="0">
                <a:solidFill>
                  <a:srgbClr val="002060"/>
                </a:solidFill>
              </a:rPr>
              <a:t>3. </a:t>
            </a:r>
            <a:r>
              <a:rPr lang="ru-RU" b="1" u="sng" dirty="0" err="1" smtClean="0">
                <a:solidFill>
                  <a:srgbClr val="002060"/>
                </a:solidFill>
              </a:rPr>
              <a:t>Образователна</a:t>
            </a:r>
            <a:r>
              <a:rPr lang="ru-RU" b="1" u="sng" dirty="0" smtClean="0">
                <a:solidFill>
                  <a:srgbClr val="002060"/>
                </a:solidFill>
              </a:rPr>
              <a:t> </a:t>
            </a:r>
            <a:r>
              <a:rPr lang="ru-RU" b="1" u="sng" dirty="0">
                <a:solidFill>
                  <a:srgbClr val="002060"/>
                </a:solidFill>
              </a:rPr>
              <a:t>среда за активно </a:t>
            </a:r>
            <a:r>
              <a:rPr lang="ru-RU" b="1" u="sng" dirty="0" err="1">
                <a:solidFill>
                  <a:srgbClr val="002060"/>
                </a:solidFill>
              </a:rPr>
              <a:t>социално</a:t>
            </a:r>
            <a:r>
              <a:rPr lang="ru-RU" b="1" u="sng" dirty="0">
                <a:solidFill>
                  <a:srgbClr val="002060"/>
                </a:solidFill>
              </a:rPr>
              <a:t> </a:t>
            </a:r>
            <a:r>
              <a:rPr lang="ru-RU" b="1" u="sng" dirty="0" err="1">
                <a:solidFill>
                  <a:srgbClr val="002060"/>
                </a:solidFill>
              </a:rPr>
              <a:t>приобщаване</a:t>
            </a:r>
            <a:endParaRPr lang="ru-RU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63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25</a:t>
            </a:fld>
            <a:endParaRPr lang="en-GB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36320" y="1558988"/>
            <a:ext cx="7979970" cy="42650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bg-BG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</a:t>
            </a:r>
            <a:r>
              <a:rPr 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процедура </a:t>
            </a:r>
            <a:r>
              <a:rPr lang="en-US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BG05M2OP001-3.00</a:t>
            </a:r>
            <a:r>
              <a:rPr lang="bg-BG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GB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344738"/>
              </p:ext>
            </p:extLst>
          </p:nvPr>
        </p:nvGraphicFramePr>
        <p:xfrm>
          <a:off x="538572" y="1985490"/>
          <a:ext cx="7592586" cy="4708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5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64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8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Номер на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договора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Бенефициент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Сума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bg-BG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лв)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0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BG05M2OP001-3.001-0115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СДРУЖЕНИЕ "РЕСУРСЕН ЦЕНТЪР ЗА ЕВРОПЕЙСКО СЪТРУДНИЧЕСТВО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”, </a:t>
                      </a: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област </a:t>
                      </a:r>
                      <a:r>
                        <a:rPr lang="bg-BG" sz="1400" b="1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Пазарджик</a:t>
                      </a:r>
                      <a:endParaRPr lang="bg-BG" sz="1400" b="1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291 177.97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40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BG05M2OP001-3.001-0075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ОБЩИНА МАРИЦА (Булстат: 000472182),</a:t>
                      </a:r>
                      <a:r>
                        <a:rPr lang="bg-BG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област </a:t>
                      </a:r>
                      <a:r>
                        <a:rPr lang="bg-BG" sz="1400" b="1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Пловдив</a:t>
                      </a:r>
                      <a:endParaRPr lang="bg-BG" sz="1400" b="1" dirty="0" smtClean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317 870.00</a:t>
                      </a: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0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BG05M20P001-3.001-0015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ОБЩИНА ПЛОВДИВ - РАЙОН "ИЗТОЧЕН" (</a:t>
                      </a:r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Булстат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: 0004715040046)</a:t>
                      </a: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,</a:t>
                      </a:r>
                      <a:r>
                        <a:rPr lang="bg-BG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област </a:t>
                      </a:r>
                      <a:r>
                        <a:rPr lang="bg-BG" sz="1400" b="1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Пловдив</a:t>
                      </a:r>
                      <a:endParaRPr lang="ru-RU" sz="1400" b="1" dirty="0" smtClean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467 173.00</a:t>
                      </a: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0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BG05M20P001-3.001-0073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ОБЩИНА САДОВО (Булстат: 000471582),</a:t>
                      </a:r>
                      <a:r>
                        <a:rPr lang="bg-BG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област </a:t>
                      </a:r>
                      <a:r>
                        <a:rPr lang="bg-BG" sz="1400" b="1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Пловдив</a:t>
                      </a:r>
                      <a:endParaRPr lang="bg-BG" sz="1400" b="1" dirty="0" smtClean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409 320.00</a:t>
                      </a: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0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5.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BG05M20P001-3.001-0114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ОБЩИНА КЪРДЖАЛИ (Булстат: 000235920),</a:t>
                      </a:r>
                      <a:r>
                        <a:rPr lang="bg-BG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област </a:t>
                      </a:r>
                      <a:r>
                        <a:rPr lang="bg-BG" sz="1400" b="1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Кърджали</a:t>
                      </a:r>
                      <a:endParaRPr lang="bg-BG" sz="1400" b="1" dirty="0" smtClean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488 524.58</a:t>
                      </a: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0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BG05M2OP001-3.001-0080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ОБЩИНА МОМЧИЛГРАД (Булстат: 000235984),</a:t>
                      </a:r>
                      <a:r>
                        <a:rPr lang="bg-BG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област </a:t>
                      </a:r>
                      <a:r>
                        <a:rPr lang="bg-BG" sz="1400" b="1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Кърджали</a:t>
                      </a:r>
                      <a:endParaRPr lang="bg-BG" sz="1400" b="1" dirty="0" smtClean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499 986.00</a:t>
                      </a: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40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7.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BG05M20P001-3.001-0089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ОБЩИНА КРУМОВГРАД (Булстат: 000235913), област </a:t>
                      </a:r>
                      <a:r>
                        <a:rPr lang="bg-BG" sz="1400" b="1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Кърджали</a:t>
                      </a: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362 130.80</a:t>
                      </a: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4079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8.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BG05M20P001-3.001-0017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Община Ивайловград (Булстат: 000235870),</a:t>
                      </a:r>
                      <a:r>
                        <a:rPr lang="bg-BG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област </a:t>
                      </a:r>
                      <a:r>
                        <a:rPr lang="bg-BG" sz="1400" b="1" baseline="0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Хасково</a:t>
                      </a:r>
                      <a:endParaRPr lang="bg-BG" sz="1400" b="1" dirty="0" smtClean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487 841.81</a:t>
                      </a: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4079">
                <a:tc gridSpan="3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Общ проектен потфейл</a:t>
                      </a:r>
                      <a:r>
                        <a:rPr lang="bg-BG" sz="14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за Южен централен район: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43996" marR="43996" marT="29331" marB="2933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bg-BG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bg-BG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3 324 024.16</a:t>
                      </a:r>
                    </a:p>
                  </a:txBody>
                  <a:tcPr marL="28516" marR="28516" marT="611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901825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Приоритетна ос </a:t>
            </a:r>
            <a:r>
              <a:rPr lang="ru-RU" sz="1600" dirty="0" smtClean="0">
                <a:solidFill>
                  <a:srgbClr val="002060"/>
                </a:solidFill>
              </a:rPr>
              <a:t>3. </a:t>
            </a:r>
            <a:r>
              <a:rPr lang="ru-RU" b="1" u="sng" dirty="0" err="1" smtClean="0">
                <a:solidFill>
                  <a:srgbClr val="002060"/>
                </a:solidFill>
              </a:rPr>
              <a:t>Образователна</a:t>
            </a:r>
            <a:r>
              <a:rPr lang="ru-RU" b="1" u="sng" dirty="0" smtClean="0">
                <a:solidFill>
                  <a:srgbClr val="002060"/>
                </a:solidFill>
              </a:rPr>
              <a:t> </a:t>
            </a:r>
            <a:r>
              <a:rPr lang="ru-RU" b="1" u="sng" dirty="0">
                <a:solidFill>
                  <a:srgbClr val="002060"/>
                </a:solidFill>
              </a:rPr>
              <a:t>среда за активно </a:t>
            </a:r>
            <a:r>
              <a:rPr lang="ru-RU" b="1" u="sng" dirty="0" err="1">
                <a:solidFill>
                  <a:srgbClr val="002060"/>
                </a:solidFill>
              </a:rPr>
              <a:t>социално</a:t>
            </a:r>
            <a:r>
              <a:rPr lang="ru-RU" b="1" u="sng" dirty="0">
                <a:solidFill>
                  <a:srgbClr val="002060"/>
                </a:solidFill>
              </a:rPr>
              <a:t> </a:t>
            </a:r>
            <a:r>
              <a:rPr lang="ru-RU" b="1" u="sng" dirty="0" err="1">
                <a:solidFill>
                  <a:srgbClr val="002060"/>
                </a:solidFill>
              </a:rPr>
              <a:t>приобщаване</a:t>
            </a:r>
            <a:endParaRPr lang="ru-RU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63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26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0" y="85801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3. </a:t>
            </a:r>
            <a:r>
              <a:rPr lang="ru-RU" b="1" u="sng" dirty="0" err="1" smtClean="0">
                <a:solidFill>
                  <a:srgbClr val="002060"/>
                </a:solidFill>
              </a:rPr>
              <a:t>Образователна</a:t>
            </a:r>
            <a:r>
              <a:rPr lang="ru-RU" b="1" u="sng" dirty="0" smtClean="0">
                <a:solidFill>
                  <a:srgbClr val="002060"/>
                </a:solidFill>
              </a:rPr>
              <a:t> </a:t>
            </a:r>
            <a:r>
              <a:rPr lang="ru-RU" b="1" u="sng" dirty="0">
                <a:solidFill>
                  <a:srgbClr val="002060"/>
                </a:solidFill>
              </a:rPr>
              <a:t>среда за активно </a:t>
            </a:r>
            <a:r>
              <a:rPr lang="ru-RU" b="1" u="sng" dirty="0" err="1">
                <a:solidFill>
                  <a:srgbClr val="002060"/>
                </a:solidFill>
              </a:rPr>
              <a:t>социално</a:t>
            </a:r>
            <a:r>
              <a:rPr lang="ru-RU" b="1" u="sng" dirty="0">
                <a:solidFill>
                  <a:srgbClr val="002060"/>
                </a:solidFill>
              </a:rPr>
              <a:t> </a:t>
            </a:r>
            <a:r>
              <a:rPr lang="ru-RU" b="1" u="sng" dirty="0" err="1">
                <a:solidFill>
                  <a:srgbClr val="002060"/>
                </a:solidFill>
              </a:rPr>
              <a:t>приобщаване</a:t>
            </a:r>
            <a:endParaRPr lang="ru-RU" b="1" u="sng" dirty="0">
              <a:solidFill>
                <a:srgbClr val="00206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0010" y="1531192"/>
            <a:ext cx="87896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i="1" dirty="0">
                <a:latin typeface="Arial" panose="020B0604020202020204" pitchFamily="34" charset="0"/>
                <a:cs typeface="Arial" panose="020B0604020202020204" pitchFamily="34" charset="0"/>
              </a:rPr>
              <a:t>3.1. </a:t>
            </a: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Проекти по процедура за подбор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BG05M2OP001-3.001</a:t>
            </a: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 „Подкрепа за предучилищното възпитание и подготовка на деца в неравностойно положение“, </a:t>
            </a:r>
            <a:r>
              <a:rPr lang="bg-BG" b="1" i="1" dirty="0">
                <a:latin typeface="Arial" panose="020B0604020202020204" pitchFamily="34" charset="0"/>
                <a:cs typeface="Arial" panose="020B0604020202020204" pitchFamily="34" charset="0"/>
              </a:rPr>
              <a:t>общ бюджет: 20 000 000 лв</a:t>
            </a:r>
            <a:r>
              <a:rPr lang="bg-BG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., срок 2016 – 2018 г.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879172"/>
              </p:ext>
            </p:extLst>
          </p:nvPr>
        </p:nvGraphicFramePr>
        <p:xfrm>
          <a:off x="493395" y="2708909"/>
          <a:ext cx="8157210" cy="3451860"/>
        </p:xfrm>
        <a:graphic>
          <a:graphicData uri="http://schemas.openxmlformats.org/drawingml/2006/table">
            <a:tbl>
              <a:tblPr/>
              <a:tblGrid>
                <a:gridCol w="4023489">
                  <a:extLst>
                    <a:ext uri="{9D8B030D-6E8A-4147-A177-3AD203B41FA5}">
                      <a16:colId xmlns:a16="http://schemas.microsoft.com/office/drawing/2014/main" val="2228986548"/>
                    </a:ext>
                  </a:extLst>
                </a:gridCol>
                <a:gridCol w="1027525">
                  <a:extLst>
                    <a:ext uri="{9D8B030D-6E8A-4147-A177-3AD203B41FA5}">
                      <a16:colId xmlns:a16="http://schemas.microsoft.com/office/drawing/2014/main" val="977249634"/>
                    </a:ext>
                  </a:extLst>
                </a:gridCol>
                <a:gridCol w="779502">
                  <a:extLst>
                    <a:ext uri="{9D8B030D-6E8A-4147-A177-3AD203B41FA5}">
                      <a16:colId xmlns:a16="http://schemas.microsoft.com/office/drawing/2014/main" val="1448640190"/>
                    </a:ext>
                  </a:extLst>
                </a:gridCol>
                <a:gridCol w="1275134">
                  <a:extLst>
                    <a:ext uri="{9D8B030D-6E8A-4147-A177-3AD203B41FA5}">
                      <a16:colId xmlns:a16="http://schemas.microsoft.com/office/drawing/2014/main" val="276630430"/>
                    </a:ext>
                  </a:extLst>
                </a:gridCol>
                <a:gridCol w="1051560">
                  <a:extLst>
                    <a:ext uri="{9D8B030D-6E8A-4147-A177-3AD203B41FA5}">
                      <a16:colId xmlns:a16="http://schemas.microsoft.com/office/drawing/2014/main" val="3231204064"/>
                    </a:ext>
                  </a:extLst>
                </a:gridCol>
              </a:tblGrid>
              <a:tr h="44873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56948"/>
                  </a:ext>
                </a:extLst>
              </a:tr>
              <a:tr h="17128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Деца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младежи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маргинализирани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общности (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включително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роми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),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участващи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мерки за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образователна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интеграция и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реинтеграция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10827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9327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82707"/>
                  </a:ext>
                </a:extLst>
              </a:tr>
              <a:tr h="12902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Деца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младежи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етнически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малцинства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включително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роми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),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интегрирани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образователната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система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9696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5248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3621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050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27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71158" y="1781301"/>
            <a:ext cx="8694713" cy="47619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bg-BG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3.2</a:t>
            </a:r>
            <a:r>
              <a:rPr lang="bg-BG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bg-BG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 по процедура за подбор </a:t>
            </a: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BG05M2OP001-3.00</a:t>
            </a:r>
            <a:r>
              <a:rPr lang="bg-BG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bg-BG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„Образователна интеграция на учениците от етническите малцинства и/или търсещи или получили международна закрила</a:t>
            </a:r>
            <a:r>
              <a:rPr lang="bg-BG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r>
              <a:rPr lang="bg-BG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 бюджет: </a:t>
            </a:r>
            <a:r>
              <a:rPr lang="bg-BG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</a:t>
            </a:r>
            <a:r>
              <a:rPr lang="bg-BG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000 000 лв</a:t>
            </a:r>
            <a:r>
              <a:rPr lang="bg-BG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срок 2016 – 2018 г.</a:t>
            </a:r>
            <a:endParaRPr lang="en-GB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 algn="l"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Цели: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подобряване на условията за равен достъп до училищно образование;</a:t>
            </a:r>
          </a:p>
          <a:p>
            <a:pPr marL="177800" indent="-1778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засилване на мотивацията на ученици и родители за участие в образователния процес;</a:t>
            </a:r>
          </a:p>
          <a:p>
            <a:pPr marL="177800" indent="-1778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повишаване на качеството на образованието в  училищата, в които се обучават интегрирано ученици от различни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етноси;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допълнителни занимания с ученици, за които българският език не е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майчин;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взаимно опознаване на учениците от различни етноси и възпитаването им в дух на толерантност;</a:t>
            </a:r>
          </a:p>
          <a:p>
            <a:pPr marL="177800" indent="-1778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създаване на условия за успешна социализация на учениците от етническите малцинства и/или от маргинализирани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групи;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включване на родителите в образователния процес;</a:t>
            </a:r>
          </a:p>
          <a:p>
            <a:pPr marL="177800" indent="-1778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преодоляване на негативни обществени нагласи, основани на етнически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произход.</a:t>
            </a: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875049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Приоритетна ос </a:t>
            </a:r>
            <a:r>
              <a:rPr lang="ru-RU" sz="2000" dirty="0" smtClean="0">
                <a:solidFill>
                  <a:srgbClr val="002060"/>
                </a:solidFill>
              </a:rPr>
              <a:t>3.</a:t>
            </a:r>
          </a:p>
          <a:p>
            <a:r>
              <a:rPr lang="ru-RU" sz="2400" b="1" u="sng" dirty="0" err="1">
                <a:solidFill>
                  <a:srgbClr val="002060"/>
                </a:solidFill>
              </a:rPr>
              <a:t>Образователна</a:t>
            </a:r>
            <a:r>
              <a:rPr lang="ru-RU" sz="2400" b="1" u="sng" dirty="0">
                <a:solidFill>
                  <a:srgbClr val="002060"/>
                </a:solidFill>
              </a:rPr>
              <a:t> среда за активно </a:t>
            </a:r>
            <a:r>
              <a:rPr lang="ru-RU" sz="2400" b="1" u="sng" dirty="0" err="1">
                <a:solidFill>
                  <a:srgbClr val="002060"/>
                </a:solidFill>
              </a:rPr>
              <a:t>социално</a:t>
            </a:r>
            <a:r>
              <a:rPr lang="ru-RU" sz="2400" b="1" u="sng" dirty="0">
                <a:solidFill>
                  <a:srgbClr val="002060"/>
                </a:solidFill>
              </a:rPr>
              <a:t> </a:t>
            </a:r>
            <a:r>
              <a:rPr lang="ru-RU" sz="2400" b="1" u="sng" dirty="0" err="1">
                <a:solidFill>
                  <a:srgbClr val="002060"/>
                </a:solidFill>
              </a:rPr>
              <a:t>приобщаване</a:t>
            </a:r>
            <a:endParaRPr lang="ru-RU" sz="24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63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28</a:t>
            </a:fld>
            <a:endParaRPr lang="en-GB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28599" y="1108564"/>
            <a:ext cx="8472455" cy="3528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bg-BG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</a:t>
            </a:r>
            <a:r>
              <a:rPr lang="ru-RU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процедура </a:t>
            </a:r>
            <a:r>
              <a:rPr lang="en-US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BG05M2OP001-3.002</a:t>
            </a:r>
            <a:r>
              <a:rPr lang="bg-BG" sz="1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ЮЦР</a:t>
            </a:r>
            <a:endParaRPr lang="en-GB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648136"/>
              </p:ext>
            </p:extLst>
          </p:nvPr>
        </p:nvGraphicFramePr>
        <p:xfrm>
          <a:off x="228599" y="1692772"/>
          <a:ext cx="8642268" cy="4716506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3704807">
                  <a:extLst>
                    <a:ext uri="{9D8B030D-6E8A-4147-A177-3AD203B41FA5}">
                      <a16:colId xmlns:a16="http://schemas.microsoft.com/office/drawing/2014/main" val="162908324"/>
                    </a:ext>
                  </a:extLst>
                </a:gridCol>
                <a:gridCol w="3279078">
                  <a:extLst>
                    <a:ext uri="{9D8B030D-6E8A-4147-A177-3AD203B41FA5}">
                      <a16:colId xmlns:a16="http://schemas.microsoft.com/office/drawing/2014/main" val="975448306"/>
                    </a:ext>
                  </a:extLst>
                </a:gridCol>
                <a:gridCol w="1658383">
                  <a:extLst>
                    <a:ext uri="{9D8B030D-6E8A-4147-A177-3AD203B41FA5}">
                      <a16:colId xmlns:a16="http://schemas.microsoft.com/office/drawing/2014/main" val="4033108957"/>
                    </a:ext>
                  </a:extLst>
                </a:gridCol>
              </a:tblGrid>
              <a:tr h="54340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Номер на договора и </a:t>
                      </a:r>
                      <a:r>
                        <a:rPr lang="ru-RU" sz="1400" u="none" strike="noStrike" dirty="0" err="1">
                          <a:effectLst/>
                        </a:rPr>
                        <a:t>име</a:t>
                      </a:r>
                      <a:r>
                        <a:rPr lang="ru-RU" sz="1400" u="none" strike="noStrike" dirty="0">
                          <a:effectLst/>
                        </a:rPr>
                        <a:t> на проекта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Бенефициент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u="none" strike="noStrike" dirty="0">
                          <a:effectLst/>
                        </a:rPr>
                        <a:t>Обща сума</a:t>
                      </a:r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3369421"/>
                  </a:ext>
                </a:extLst>
              </a:tr>
              <a:tr h="578564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u="none" strike="noStrike" dirty="0">
                          <a:effectLst/>
                        </a:rPr>
                        <a:t>BG05M2OP001-3.002-0139 „"Училище за амбиции - 2"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</a:rPr>
                        <a:t>ФОНДАЦИЯ "ФОНД ЗА ПРЕВЕНЦИЯ НА ПРЕСТЪПНОСТТА - ИГА“, </a:t>
                      </a:r>
                      <a:r>
                        <a:rPr lang="ru-RU" sz="1500" u="none" strike="noStrike" dirty="0" err="1">
                          <a:effectLst/>
                        </a:rPr>
                        <a:t>Пазарджик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276 548.55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53323703"/>
                  </a:ext>
                </a:extLst>
              </a:tr>
              <a:tr h="1141146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u="none" strike="noStrike" dirty="0">
                          <a:effectLst/>
                        </a:rPr>
                        <a:t>BG05M2OP001-3.002-0166 „"</a:t>
                      </a:r>
                      <a:r>
                        <a:rPr lang="ru-RU" sz="1500" b="0" u="none" strike="noStrike" dirty="0" err="1">
                          <a:effectLst/>
                        </a:rPr>
                        <a:t>Вятърът</a:t>
                      </a:r>
                      <a:r>
                        <a:rPr lang="ru-RU" sz="1500" b="0" u="none" strike="noStrike" dirty="0">
                          <a:effectLst/>
                        </a:rPr>
                        <a:t> на </a:t>
                      </a:r>
                      <a:r>
                        <a:rPr lang="ru-RU" sz="1500" b="0" u="none" strike="noStrike" dirty="0" err="1">
                          <a:effectLst/>
                        </a:rPr>
                        <a:t>промяната</a:t>
                      </a:r>
                      <a:r>
                        <a:rPr lang="ru-RU" sz="1500" b="0" u="none" strike="noStrike" dirty="0">
                          <a:effectLst/>
                        </a:rPr>
                        <a:t>" - </a:t>
                      </a:r>
                      <a:r>
                        <a:rPr lang="ru-RU" sz="1500" b="0" u="none" strike="noStrike" dirty="0" err="1">
                          <a:effectLst/>
                        </a:rPr>
                        <a:t>толерантност</a:t>
                      </a:r>
                      <a:r>
                        <a:rPr lang="ru-RU" sz="1500" b="0" u="none" strike="noStrike" dirty="0">
                          <a:effectLst/>
                        </a:rPr>
                        <a:t> и </a:t>
                      </a:r>
                      <a:r>
                        <a:rPr lang="ru-RU" sz="1500" b="0" u="none" strike="noStrike" dirty="0" err="1">
                          <a:effectLst/>
                        </a:rPr>
                        <a:t>подкрепа</a:t>
                      </a:r>
                      <a:r>
                        <a:rPr lang="ru-RU" sz="1500" b="0" u="none" strike="noStrike" dirty="0">
                          <a:effectLst/>
                        </a:rPr>
                        <a:t> за </a:t>
                      </a:r>
                      <a:r>
                        <a:rPr lang="ru-RU" sz="1500" b="0" u="none" strike="noStrike" dirty="0" err="1">
                          <a:effectLst/>
                        </a:rPr>
                        <a:t>гарантиране</a:t>
                      </a:r>
                      <a:r>
                        <a:rPr lang="ru-RU" sz="1500" b="0" u="none" strike="noStrike" dirty="0">
                          <a:effectLst/>
                        </a:rPr>
                        <a:t> на равенство и успешна социализация “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 err="1">
                          <a:effectLst/>
                        </a:rPr>
                        <a:t>Начално</a:t>
                      </a:r>
                      <a:r>
                        <a:rPr lang="ru-RU" sz="1500" u="none" strike="noStrike" dirty="0">
                          <a:effectLst/>
                        </a:rPr>
                        <a:t> училище "Св. Св. </a:t>
                      </a:r>
                      <a:r>
                        <a:rPr lang="ru-RU" sz="1500" u="none" strike="noStrike" dirty="0" err="1">
                          <a:effectLst/>
                        </a:rPr>
                        <a:t>Кирил</a:t>
                      </a:r>
                      <a:r>
                        <a:rPr lang="ru-RU" sz="1500" u="none" strike="noStrike" dirty="0">
                          <a:effectLst/>
                        </a:rPr>
                        <a:t> и </a:t>
                      </a:r>
                      <a:r>
                        <a:rPr lang="ru-RU" sz="1500" u="none" strike="noStrike" dirty="0" err="1">
                          <a:effectLst/>
                        </a:rPr>
                        <a:t>Методий</a:t>
                      </a:r>
                      <a:r>
                        <a:rPr lang="ru-RU" sz="1500" u="none" strike="noStrike" dirty="0">
                          <a:effectLst/>
                        </a:rPr>
                        <a:t>" - гр. Разлог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168 575.22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59807917"/>
                  </a:ext>
                </a:extLst>
              </a:tr>
              <a:tr h="578564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dirty="0">
                          <a:effectLst/>
                        </a:rPr>
                        <a:t>BG05M20P001-3.002-0263 „</a:t>
                      </a:r>
                      <a:r>
                        <a:rPr lang="bg-BG" sz="1500" b="0" u="none" strike="noStrike" dirty="0">
                          <a:effectLst/>
                        </a:rPr>
                        <a:t>Обединени от знанието“</a:t>
                      </a:r>
                      <a:endParaRPr lang="bg-BG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u="none" strike="noStrike" dirty="0">
                          <a:effectLst/>
                        </a:rPr>
                        <a:t>НУ „</a:t>
                      </a:r>
                      <a:r>
                        <a:rPr lang="ru-RU" sz="1500" u="none" strike="noStrike" dirty="0" err="1">
                          <a:effectLst/>
                        </a:rPr>
                        <a:t>Паисий</a:t>
                      </a:r>
                      <a:r>
                        <a:rPr lang="ru-RU" sz="1500" u="none" strike="noStrike" dirty="0">
                          <a:effectLst/>
                        </a:rPr>
                        <a:t> </a:t>
                      </a:r>
                      <a:r>
                        <a:rPr lang="ru-RU" sz="1500" u="none" strike="noStrike" dirty="0" err="1">
                          <a:effectLst/>
                        </a:rPr>
                        <a:t>Хилендарски</a:t>
                      </a:r>
                      <a:r>
                        <a:rPr lang="ru-RU" sz="1500" u="none" strike="noStrike" dirty="0">
                          <a:effectLst/>
                        </a:rPr>
                        <a:t>", град </a:t>
                      </a:r>
                      <a:r>
                        <a:rPr lang="ru-RU" sz="1500" u="none" strike="noStrike" dirty="0" err="1">
                          <a:effectLst/>
                        </a:rPr>
                        <a:t>Стрелча</a:t>
                      </a:r>
                      <a:r>
                        <a:rPr lang="ru-RU" sz="1500" u="none" strike="noStrike" dirty="0">
                          <a:effectLst/>
                        </a:rPr>
                        <a:t> 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377 779.80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09772670"/>
                  </a:ext>
                </a:extLst>
              </a:tr>
              <a:tr h="578564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dirty="0">
                          <a:effectLst/>
                        </a:rPr>
                        <a:t>BG05M2OP001-3.002-0303 „</a:t>
                      </a:r>
                      <a:r>
                        <a:rPr lang="bg-BG" sz="1500" b="0" u="none" strike="noStrike" dirty="0">
                          <a:effectLst/>
                        </a:rPr>
                        <a:t>Шарени мъниста“</a:t>
                      </a:r>
                      <a:endParaRPr lang="bg-BG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u="none" strike="noStrike" dirty="0">
                          <a:effectLst/>
                        </a:rPr>
                        <a:t>Община Пещера</a:t>
                      </a:r>
                      <a:endParaRPr lang="bg-BG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414 832.34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56222298"/>
                  </a:ext>
                </a:extLst>
              </a:tr>
              <a:tr h="859855"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u="none" strike="noStrike" dirty="0">
                          <a:effectLst/>
                        </a:rPr>
                        <a:t>BG05M2OP001-3.002-0339 "</a:t>
                      </a:r>
                      <a:r>
                        <a:rPr lang="ru-RU" sz="1500" b="0" u="none" strike="noStrike" dirty="0" err="1">
                          <a:effectLst/>
                        </a:rPr>
                        <a:t>Образователна</a:t>
                      </a:r>
                      <a:r>
                        <a:rPr lang="ru-RU" sz="1500" b="0" u="none" strike="noStrike" dirty="0">
                          <a:effectLst/>
                        </a:rPr>
                        <a:t> интеграция в община </a:t>
                      </a:r>
                      <a:r>
                        <a:rPr lang="ru-RU" sz="1500" b="0" u="none" strike="noStrike" dirty="0" err="1">
                          <a:effectLst/>
                        </a:rPr>
                        <a:t>Ракитово</a:t>
                      </a:r>
                      <a:r>
                        <a:rPr lang="ru-RU" sz="1500" b="0" u="none" strike="noStrike" dirty="0">
                          <a:effectLst/>
                        </a:rPr>
                        <a:t>"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u="none" strike="noStrike" dirty="0">
                          <a:effectLst/>
                        </a:rPr>
                        <a:t>ОБЩИНА РАКИТОВО </a:t>
                      </a:r>
                      <a:endParaRPr lang="bg-BG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414832.34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46074195"/>
                  </a:ext>
                </a:extLst>
              </a:tr>
              <a:tr h="319649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u="none" strike="noStrike" dirty="0">
                          <a:effectLst/>
                        </a:rPr>
                        <a:t>Общо:</a:t>
                      </a:r>
                      <a:endParaRPr lang="bg-BG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u="none" strike="noStrike" dirty="0" smtClean="0">
                          <a:effectLst/>
                        </a:rPr>
                        <a:t>1</a:t>
                      </a:r>
                      <a:r>
                        <a:rPr lang="bg-BG" sz="1800" b="1" u="none" strike="noStrike" dirty="0" smtClean="0">
                          <a:effectLst/>
                        </a:rPr>
                        <a:t> </a:t>
                      </a:r>
                      <a:r>
                        <a:rPr lang="en-US" sz="1800" b="1" u="none" strike="noStrike" dirty="0" smtClean="0">
                          <a:effectLst/>
                        </a:rPr>
                        <a:t>903</a:t>
                      </a:r>
                      <a:r>
                        <a:rPr lang="bg-BG" sz="1800" b="1" u="none" strike="noStrike" dirty="0" smtClean="0">
                          <a:effectLst/>
                        </a:rPr>
                        <a:t> </a:t>
                      </a:r>
                      <a:r>
                        <a:rPr lang="en-US" sz="1800" b="1" u="none" strike="noStrike" dirty="0" smtClean="0">
                          <a:effectLst/>
                        </a:rPr>
                        <a:t>395.50</a:t>
                      </a:r>
                      <a:endParaRPr lang="en-US" sz="1800" b="1" u="none" strike="noStrike" dirty="0">
                        <a:effectLst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64056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643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29</a:t>
            </a:fld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333357"/>
              </p:ext>
            </p:extLst>
          </p:nvPr>
        </p:nvGraphicFramePr>
        <p:xfrm>
          <a:off x="276724" y="1070813"/>
          <a:ext cx="8518360" cy="44755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590">
                  <a:extLst>
                    <a:ext uri="{9D8B030D-6E8A-4147-A177-3AD203B41FA5}">
                      <a16:colId xmlns:a16="http://schemas.microsoft.com/office/drawing/2014/main" val="1613545972"/>
                    </a:ext>
                  </a:extLst>
                </a:gridCol>
                <a:gridCol w="2129590">
                  <a:extLst>
                    <a:ext uri="{9D8B030D-6E8A-4147-A177-3AD203B41FA5}">
                      <a16:colId xmlns:a16="http://schemas.microsoft.com/office/drawing/2014/main" val="1559126256"/>
                    </a:ext>
                  </a:extLst>
                </a:gridCol>
                <a:gridCol w="2995864">
                  <a:extLst>
                    <a:ext uri="{9D8B030D-6E8A-4147-A177-3AD203B41FA5}">
                      <a16:colId xmlns:a16="http://schemas.microsoft.com/office/drawing/2014/main" val="930392193"/>
                    </a:ext>
                  </a:extLst>
                </a:gridCol>
                <a:gridCol w="1263316">
                  <a:extLst>
                    <a:ext uri="{9D8B030D-6E8A-4147-A177-3AD203B41FA5}">
                      <a16:colId xmlns:a16="http://schemas.microsoft.com/office/drawing/2014/main" val="4165952856"/>
                    </a:ext>
                  </a:extLst>
                </a:gridCol>
              </a:tblGrid>
              <a:tr h="534119"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Номер на договора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Име</a:t>
                      </a:r>
                      <a:r>
                        <a:rPr lang="bg-BG" sz="1600" baseline="0" dirty="0" smtClean="0"/>
                        <a:t> на проекта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Бенефициент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Сума, лв.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9031318"/>
                  </a:ext>
                </a:extLst>
              </a:tr>
              <a:tr h="534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BG05M2OP001-3.002-0041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Учим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днес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за да успеем утре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Фондация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"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Стъпка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стъпка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826.00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7904432"/>
                  </a:ext>
                </a:extLst>
              </a:tr>
              <a:tr h="7380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BG05M2OP001-3.002-0125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Заветът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хан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Кубрат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днес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СРЕДНО ОБЩООБРАЗОВАТЕЛНО УЧИЛИЩЕ "ЧЕРНОРИЗЕЦ ХРАБЪР" - гр.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ПЛОВДИВ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314.50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9860399"/>
                  </a:ext>
                </a:extLst>
              </a:tr>
              <a:tr h="7380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BG05M2OP001-3.002-0130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Интеграция и добро образование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Основно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Училище "Гео Милев" (Град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Садово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Основно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училище "Гео Милев", град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Садово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466.67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35041499"/>
                  </a:ext>
                </a:extLst>
              </a:tr>
              <a:tr h="534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BG05M2OP001-3.002-0313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желание и мотивация към успешна реализация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СЕЛСКОСТОПАНСКА ГИМНАЗИЯ - гр.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САДОВО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071.02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8206793"/>
                  </a:ext>
                </a:extLst>
              </a:tr>
              <a:tr h="7380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BG05M2OP001-3.002-0320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Заедно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различията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можем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повече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СОЦИАЛНА ФОНДАЦИЯ "ИНДИ-РОМА 97" - гр.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КУКЛЕН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514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177.78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0642665"/>
                  </a:ext>
                </a:extLst>
              </a:tr>
              <a:tr h="534119">
                <a:tc>
                  <a:txBody>
                    <a:bodyPr/>
                    <a:lstStyle/>
                    <a:p>
                      <a:pPr algn="l" fontAlgn="b"/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bg-BG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  <a:r>
                        <a:rPr lang="bg-BG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855.97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61452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478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88743" y="6050930"/>
            <a:ext cx="512638" cy="365125"/>
          </a:xfrm>
        </p:spPr>
        <p:txBody>
          <a:bodyPr/>
          <a:lstStyle/>
          <a:p>
            <a:fld id="{09F8CD49-47A7-4188-9CEB-6CCDC4297557}" type="slidenum">
              <a:rPr lang="en-GB" smtClean="0"/>
              <a:t>3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738130" y="2357611"/>
            <a:ext cx="767875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Общ бюджет: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accent2"/>
                </a:solidFill>
              </a:rPr>
              <a:t>560,014,272.73 лв.</a:t>
            </a:r>
          </a:p>
          <a:p>
            <a:endParaRPr lang="ru-RU" sz="2400" dirty="0" smtClean="0"/>
          </a:p>
          <a:p>
            <a:r>
              <a:rPr lang="ru-RU" sz="2400" dirty="0" err="1" smtClean="0"/>
              <a:t>Стартирани</a:t>
            </a:r>
            <a:r>
              <a:rPr lang="ru-RU" sz="2400" dirty="0" smtClean="0"/>
              <a:t> </a:t>
            </a:r>
            <a:r>
              <a:rPr lang="ru-RU" sz="2400" dirty="0" err="1" smtClean="0"/>
              <a:t>процедури</a:t>
            </a:r>
            <a:r>
              <a:rPr lang="ru-RU" sz="2400" dirty="0" smtClean="0"/>
              <a:t>: </a:t>
            </a:r>
            <a:r>
              <a:rPr lang="ru-RU" sz="2400" dirty="0" smtClean="0">
                <a:solidFill>
                  <a:schemeClr val="accent2"/>
                </a:solidFill>
              </a:rPr>
              <a:t>350,000,000.00 лв.</a:t>
            </a:r>
          </a:p>
          <a:p>
            <a:endParaRPr lang="ru-RU" sz="2400" dirty="0" smtClean="0"/>
          </a:p>
          <a:p>
            <a:r>
              <a:rPr lang="ru-RU" sz="2400" dirty="0" err="1" smtClean="0"/>
              <a:t>Договорени</a:t>
            </a:r>
            <a:r>
              <a:rPr lang="ru-RU" sz="2400" dirty="0" smtClean="0"/>
              <a:t> средства: </a:t>
            </a:r>
            <a:r>
              <a:rPr lang="ru-RU" sz="2400" dirty="0" smtClean="0">
                <a:solidFill>
                  <a:schemeClr val="accent2"/>
                </a:solidFill>
              </a:rPr>
              <a:t>249,956,678.87 лв.</a:t>
            </a:r>
          </a:p>
          <a:p>
            <a:endParaRPr lang="ru-RU" sz="2400" dirty="0" smtClean="0"/>
          </a:p>
          <a:p>
            <a:r>
              <a:rPr lang="ru-RU" sz="2400" dirty="0" err="1" smtClean="0"/>
              <a:t>Реално</a:t>
            </a:r>
            <a:r>
              <a:rPr lang="ru-RU" sz="2400" dirty="0" smtClean="0"/>
              <a:t> </a:t>
            </a:r>
            <a:r>
              <a:rPr lang="ru-RU" sz="2400" dirty="0" err="1" smtClean="0"/>
              <a:t>изплатени</a:t>
            </a:r>
            <a:r>
              <a:rPr lang="ru-RU" sz="2400" dirty="0" smtClean="0"/>
              <a:t> средства: </a:t>
            </a:r>
            <a:r>
              <a:rPr lang="ru-RU" sz="2400" dirty="0" smtClean="0">
                <a:solidFill>
                  <a:schemeClr val="accent2"/>
                </a:solidFill>
              </a:rPr>
              <a:t>0.00 лв.</a:t>
            </a:r>
          </a:p>
          <a:p>
            <a:endParaRPr lang="ru-RU" sz="2400" dirty="0" smtClean="0"/>
          </a:p>
          <a:p>
            <a:r>
              <a:rPr lang="ru-RU" sz="2400" dirty="0" err="1" smtClean="0"/>
              <a:t>Верифицирани</a:t>
            </a:r>
            <a:r>
              <a:rPr lang="ru-RU" sz="2400" dirty="0" smtClean="0"/>
              <a:t> средства: </a:t>
            </a:r>
            <a:r>
              <a:rPr lang="ru-RU" sz="2400" dirty="0" smtClean="0">
                <a:solidFill>
                  <a:schemeClr val="accent2"/>
                </a:solidFill>
              </a:rPr>
              <a:t>0.00 лв.</a:t>
            </a: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508" y="1054667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1. </a:t>
            </a:r>
            <a:r>
              <a:rPr lang="ru-RU" sz="2000" b="1" dirty="0" err="1" smtClean="0">
                <a:solidFill>
                  <a:srgbClr val="002060"/>
                </a:solidFill>
              </a:rPr>
              <a:t>Научни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изследвания</a:t>
            </a:r>
            <a:r>
              <a:rPr lang="ru-RU" sz="2000" b="1" dirty="0">
                <a:solidFill>
                  <a:srgbClr val="002060"/>
                </a:solidFill>
              </a:rPr>
              <a:t> и технологично развитие</a:t>
            </a:r>
          </a:p>
        </p:txBody>
      </p:sp>
    </p:spTree>
    <p:extLst>
      <p:ext uri="{BB962C8B-B14F-4D97-AF65-F5344CB8AC3E}">
        <p14:creationId xmlns:p14="http://schemas.microsoft.com/office/powerpoint/2010/main" val="25757057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30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518367"/>
              </p:ext>
            </p:extLst>
          </p:nvPr>
        </p:nvGraphicFramePr>
        <p:xfrm>
          <a:off x="180469" y="987926"/>
          <a:ext cx="8819151" cy="2957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788">
                  <a:extLst>
                    <a:ext uri="{9D8B030D-6E8A-4147-A177-3AD203B41FA5}">
                      <a16:colId xmlns:a16="http://schemas.microsoft.com/office/drawing/2014/main" val="3339259976"/>
                    </a:ext>
                  </a:extLst>
                </a:gridCol>
                <a:gridCol w="2204788">
                  <a:extLst>
                    <a:ext uri="{9D8B030D-6E8A-4147-A177-3AD203B41FA5}">
                      <a16:colId xmlns:a16="http://schemas.microsoft.com/office/drawing/2014/main" val="3643932650"/>
                    </a:ext>
                  </a:extLst>
                </a:gridCol>
                <a:gridCol w="2978133">
                  <a:extLst>
                    <a:ext uri="{9D8B030D-6E8A-4147-A177-3AD203B41FA5}">
                      <a16:colId xmlns:a16="http://schemas.microsoft.com/office/drawing/2014/main" val="1042448586"/>
                    </a:ext>
                  </a:extLst>
                </a:gridCol>
                <a:gridCol w="1431442">
                  <a:extLst>
                    <a:ext uri="{9D8B030D-6E8A-4147-A177-3AD203B41FA5}">
                      <a16:colId xmlns:a16="http://schemas.microsoft.com/office/drawing/2014/main" val="1268214581"/>
                    </a:ext>
                  </a:extLst>
                </a:gridCol>
              </a:tblGrid>
              <a:tr h="362238"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Номер на договора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Име</a:t>
                      </a:r>
                      <a:r>
                        <a:rPr lang="bg-BG" sz="1600" baseline="0" dirty="0" smtClean="0"/>
                        <a:t> на проекта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Бенефициент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Сума, лв.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55877137"/>
                  </a:ext>
                </a:extLst>
              </a:tr>
              <a:tr h="45589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BG05M2OP001-3.002-001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„Училище за шампиони”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Средно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училище „Петко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Рачов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Славейков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“ - гр.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Кърджали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843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876.42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69986600"/>
                  </a:ext>
                </a:extLst>
              </a:tr>
              <a:tr h="45589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BG05M2OP001-3.002-0035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„Всички </a:t>
                      </a:r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 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училище“</a:t>
                      </a:r>
                      <a:endParaRPr lang="bg-BG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СДРУЖЕНИЕ "ЗА ПО-ДОБРО БЪДЕЩЕ"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976.00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85555829"/>
                  </a:ext>
                </a:extLst>
              </a:tr>
              <a:tr h="45589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BG05M2OP001-3.002-0058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  <a:r>
                        <a:rPr lang="bg-BG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Етнопалитра</a:t>
                      </a:r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Основно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училище "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Васил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Левски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 град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Кърджали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817.08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12154924"/>
                  </a:ext>
                </a:extLst>
              </a:tr>
              <a:tr h="45589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BG05M2OP001-3.002-0239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„Приятели“</a:t>
                      </a:r>
                      <a:endParaRPr lang="bg-BG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СДРУЖЕНИЕ "УЧИЛИЩНО НАСТОЯТЕЛСТВО - ХРИСТО БОТЕВ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214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699.00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0969115"/>
                  </a:ext>
                </a:extLst>
              </a:tr>
              <a:tr h="362238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BG05M2OP001-3.002-0408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„Еднакви </a:t>
                      </a:r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 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различни“</a:t>
                      </a:r>
                      <a:endParaRPr lang="bg-BG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СДРУЖЕНИЕ "РОДОЛЮБЕЦ"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  <a:r>
                        <a:rPr lang="bg-BG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640.00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4751507"/>
                  </a:ext>
                </a:extLst>
              </a:tr>
              <a:tr h="36223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  <a:endParaRPr lang="en-US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588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008.50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3858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488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31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756741"/>
              </p:ext>
            </p:extLst>
          </p:nvPr>
        </p:nvGraphicFramePr>
        <p:xfrm>
          <a:off x="168441" y="950495"/>
          <a:ext cx="8795084" cy="1868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8771">
                  <a:extLst>
                    <a:ext uri="{9D8B030D-6E8A-4147-A177-3AD203B41FA5}">
                      <a16:colId xmlns:a16="http://schemas.microsoft.com/office/drawing/2014/main" val="3819887243"/>
                    </a:ext>
                  </a:extLst>
                </a:gridCol>
                <a:gridCol w="2198771">
                  <a:extLst>
                    <a:ext uri="{9D8B030D-6E8A-4147-A177-3AD203B41FA5}">
                      <a16:colId xmlns:a16="http://schemas.microsoft.com/office/drawing/2014/main" val="1630028006"/>
                    </a:ext>
                  </a:extLst>
                </a:gridCol>
                <a:gridCol w="3170322">
                  <a:extLst>
                    <a:ext uri="{9D8B030D-6E8A-4147-A177-3AD203B41FA5}">
                      <a16:colId xmlns:a16="http://schemas.microsoft.com/office/drawing/2014/main" val="3808856438"/>
                    </a:ext>
                  </a:extLst>
                </a:gridCol>
                <a:gridCol w="1227220">
                  <a:extLst>
                    <a:ext uri="{9D8B030D-6E8A-4147-A177-3AD203B41FA5}">
                      <a16:colId xmlns:a16="http://schemas.microsoft.com/office/drawing/2014/main" val="1335886309"/>
                    </a:ext>
                  </a:extLst>
                </a:gridCol>
              </a:tblGrid>
              <a:tr h="179672"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Номер на договора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Име</a:t>
                      </a:r>
                      <a:r>
                        <a:rPr lang="bg-BG" sz="1600" baseline="0" dirty="0" smtClean="0"/>
                        <a:t> на проекта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Бенефициент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/>
                        <a:t>Сума, лв.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5227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BG05M2OP001-3.002-0089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"По-добро бъдеще чрез включващо образование"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ОБЩИНА 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СМОЛЯН</a:t>
                      </a:r>
                      <a:endParaRPr lang="bg-BG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516921.10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2746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BG05M2OP001-3.002-0268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УЧИЛИЩЕТО - РАБОТИЛНИЦА ЗА МЕЧТИ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СДРУЖЕНИЕ "МЛАДЕЖКО ОБРАЗОВАНИЕ ЗА ГРАЖДАНСКА АКТИВНОСТ"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294786.66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6222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  <a:endParaRPr lang="en-US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811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707.76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7550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079365"/>
              </p:ext>
            </p:extLst>
          </p:nvPr>
        </p:nvGraphicFramePr>
        <p:xfrm>
          <a:off x="168441" y="2961106"/>
          <a:ext cx="8795084" cy="3056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8771">
                  <a:extLst>
                    <a:ext uri="{9D8B030D-6E8A-4147-A177-3AD203B41FA5}">
                      <a16:colId xmlns:a16="http://schemas.microsoft.com/office/drawing/2014/main" val="3196369799"/>
                    </a:ext>
                  </a:extLst>
                </a:gridCol>
                <a:gridCol w="2198771">
                  <a:extLst>
                    <a:ext uri="{9D8B030D-6E8A-4147-A177-3AD203B41FA5}">
                      <a16:colId xmlns:a16="http://schemas.microsoft.com/office/drawing/2014/main" val="62284834"/>
                    </a:ext>
                  </a:extLst>
                </a:gridCol>
                <a:gridCol w="3062038">
                  <a:extLst>
                    <a:ext uri="{9D8B030D-6E8A-4147-A177-3AD203B41FA5}">
                      <a16:colId xmlns:a16="http://schemas.microsoft.com/office/drawing/2014/main" val="60312053"/>
                    </a:ext>
                  </a:extLst>
                </a:gridCol>
                <a:gridCol w="1335504">
                  <a:extLst>
                    <a:ext uri="{9D8B030D-6E8A-4147-A177-3AD203B41FA5}">
                      <a16:colId xmlns:a16="http://schemas.microsoft.com/office/drawing/2014/main" val="3780381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BG05M2OP001-3.002-001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ЗАЕДНО </a:t>
                      </a:r>
                      <a:b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/За  Активно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Европейско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Демократично 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Недискриминиращо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Образование/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СРЕДНО ОБЩООБРАЗОВАТЕЛНО УЧИЛИЩЕ "Проф. Д-р АСЕН ЗЛАТАРОВ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415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989.29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47342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BG05M2OP001-3.002-0091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Фабрика за детски мечти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Средно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училище "Доктор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Петър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Берон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280.90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4784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BG05M2OP001-3.002-0246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ПЪСТРО ЕТНО!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bg-BG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Община 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Хасково</a:t>
                      </a:r>
                      <a:endParaRPr lang="bg-BG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802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642.50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04603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BG05M2OP001-3.002-0324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Образователна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интеграция на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</a:t>
                      </a:r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община </a:t>
                      </a:r>
                      <a:r>
                        <a:rPr lang="ru-RU" sz="15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Ивайловград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НАРОДНО ЧИТАЛИЩЕ "ПРОБУДА 1914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462</a:t>
                      </a:r>
                      <a:r>
                        <a:rPr lang="bg-BG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880.70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00704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Общо</a:t>
                      </a:r>
                      <a:endParaRPr lang="en-US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bg-BG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030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793.39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685222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792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32</a:t>
            </a:fld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404026"/>
              </p:ext>
            </p:extLst>
          </p:nvPr>
        </p:nvGraphicFramePr>
        <p:xfrm>
          <a:off x="1403684" y="1932023"/>
          <a:ext cx="6096000" cy="341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82519777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31424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Област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/>
                        <a:t>БФП/лв.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5491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800" dirty="0" smtClean="0"/>
                        <a:t>Пазарджик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bg-BG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903</a:t>
                      </a:r>
                      <a:r>
                        <a:rPr lang="bg-BG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395.50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48253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800" dirty="0" smtClean="0"/>
                        <a:t>Пловдив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bg-BG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273</a:t>
                      </a:r>
                      <a:r>
                        <a:rPr lang="bg-BG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855.97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65467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800" dirty="0" smtClean="0"/>
                        <a:t>Кърджали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bg-BG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588</a:t>
                      </a:r>
                      <a:r>
                        <a:rPr lang="bg-BG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008.50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65267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800" dirty="0" smtClean="0"/>
                        <a:t>Смолян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811</a:t>
                      </a:r>
                      <a:r>
                        <a:rPr lang="bg-BG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707.76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19950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800" dirty="0" smtClean="0"/>
                        <a:t>Хасково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bg-BG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030</a:t>
                      </a:r>
                      <a:r>
                        <a:rPr lang="bg-BG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793.39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05885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g-BG" sz="2400" b="1" dirty="0" smtClean="0"/>
                        <a:t>Общо</a:t>
                      </a:r>
                      <a:r>
                        <a:rPr lang="bg-BG" sz="2400" b="1" baseline="0" dirty="0" smtClean="0"/>
                        <a:t> ЮЦР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r>
                        <a:rPr lang="bg-BG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607</a:t>
                      </a:r>
                      <a:r>
                        <a:rPr lang="bg-BG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761.12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9516910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53451" y="939878"/>
            <a:ext cx="82897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400" b="1" dirty="0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</a:t>
            </a:r>
            <a:r>
              <a:rPr lang="ru-RU" sz="2400" b="1" dirty="0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процедура </a:t>
            </a:r>
            <a:r>
              <a:rPr lang="en-US" sz="2400" b="1" dirty="0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BG05M2OP001-3.002</a:t>
            </a:r>
            <a:endParaRPr lang="en-GB" sz="2000" b="1" dirty="0">
              <a:solidFill>
                <a:srgbClr val="2E83C3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400" b="1" dirty="0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 err="1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</a:t>
            </a:r>
            <a:r>
              <a:rPr lang="ru-RU" sz="2400" b="1" dirty="0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400" b="1" dirty="0" err="1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изпълнение</a:t>
            </a:r>
            <a:r>
              <a:rPr lang="ru-RU" sz="2400" b="1" dirty="0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400" b="1" dirty="0" err="1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Южен</a:t>
            </a:r>
            <a:r>
              <a:rPr lang="ru-RU" sz="2400" b="1" dirty="0">
                <a:solidFill>
                  <a:srgbClr val="2E83C3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централен район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22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33</a:t>
            </a:fld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0" y="153119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3.2. Проекти по процедура за подбор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BG05M2OP001-3.00</a:t>
            </a: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bg-BG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b="1" dirty="0">
                <a:latin typeface="Arial" panose="020B0604020202020204" pitchFamily="34" charset="0"/>
                <a:cs typeface="Arial" panose="020B0604020202020204" pitchFamily="34" charset="0"/>
              </a:rPr>
              <a:t>„Образователна интеграция на учениците от етническите малцинства и/или търсещи или получили международна закрила“, </a:t>
            </a:r>
            <a:r>
              <a:rPr lang="bg-BG" b="1" i="1" dirty="0">
                <a:latin typeface="Arial" panose="020B0604020202020204" pitchFamily="34" charset="0"/>
                <a:cs typeface="Arial" panose="020B0604020202020204" pitchFamily="34" charset="0"/>
              </a:rPr>
              <a:t>общ бюджет: 25 000 000 лв., срок 2016 – 2018 г.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12271"/>
              </p:ext>
            </p:extLst>
          </p:nvPr>
        </p:nvGraphicFramePr>
        <p:xfrm>
          <a:off x="352582" y="2994660"/>
          <a:ext cx="8505668" cy="2984187"/>
        </p:xfrm>
        <a:graphic>
          <a:graphicData uri="http://schemas.openxmlformats.org/drawingml/2006/table">
            <a:tbl>
              <a:tblPr/>
              <a:tblGrid>
                <a:gridCol w="3626700">
                  <a:extLst>
                    <a:ext uri="{9D8B030D-6E8A-4147-A177-3AD203B41FA5}">
                      <a16:colId xmlns:a16="http://schemas.microsoft.com/office/drawing/2014/main" val="2883253422"/>
                    </a:ext>
                  </a:extLst>
                </a:gridCol>
                <a:gridCol w="1268532">
                  <a:extLst>
                    <a:ext uri="{9D8B030D-6E8A-4147-A177-3AD203B41FA5}">
                      <a16:colId xmlns:a16="http://schemas.microsoft.com/office/drawing/2014/main" val="1253790801"/>
                    </a:ext>
                  </a:extLst>
                </a:gridCol>
                <a:gridCol w="780635">
                  <a:extLst>
                    <a:ext uri="{9D8B030D-6E8A-4147-A177-3AD203B41FA5}">
                      <a16:colId xmlns:a16="http://schemas.microsoft.com/office/drawing/2014/main" val="2080592968"/>
                    </a:ext>
                  </a:extLst>
                </a:gridCol>
                <a:gridCol w="1284795">
                  <a:extLst>
                    <a:ext uri="{9D8B030D-6E8A-4147-A177-3AD203B41FA5}">
                      <a16:colId xmlns:a16="http://schemas.microsoft.com/office/drawing/2014/main" val="2157308879"/>
                    </a:ext>
                  </a:extLst>
                </a:gridCol>
                <a:gridCol w="1545006">
                  <a:extLst>
                    <a:ext uri="{9D8B030D-6E8A-4147-A177-3AD203B41FA5}">
                      <a16:colId xmlns:a16="http://schemas.microsoft.com/office/drawing/2014/main" val="3019164523"/>
                    </a:ext>
                  </a:extLst>
                </a:gridCol>
              </a:tblGrid>
              <a:tr h="367376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6227738"/>
                  </a:ext>
                </a:extLst>
              </a:tr>
              <a:tr h="14562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Деца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младежи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маргинализирани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общности (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включително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роми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),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участващи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мерки за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образователна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интеграция и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реинтеграция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624850"/>
                  </a:ext>
                </a:extLst>
              </a:tr>
              <a:tr h="10921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Деца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младежи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етнически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малцинства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включително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роми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),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интегрирани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образователната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система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33460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0" y="867943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Приоритетна ос </a:t>
            </a:r>
            <a:r>
              <a:rPr lang="ru-RU" sz="1600" dirty="0" smtClean="0">
                <a:solidFill>
                  <a:srgbClr val="002060"/>
                </a:solidFill>
              </a:rPr>
              <a:t>3. </a:t>
            </a:r>
            <a:r>
              <a:rPr lang="ru-RU" sz="2000" b="1" u="sng" dirty="0" err="1" smtClean="0">
                <a:solidFill>
                  <a:srgbClr val="002060"/>
                </a:solidFill>
              </a:rPr>
              <a:t>Образователна</a:t>
            </a:r>
            <a:r>
              <a:rPr lang="ru-RU" sz="2000" b="1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>
                <a:solidFill>
                  <a:srgbClr val="002060"/>
                </a:solidFill>
              </a:rPr>
              <a:t>среда за активно </a:t>
            </a:r>
            <a:r>
              <a:rPr lang="ru-RU" sz="2000" b="1" u="sng" dirty="0" err="1">
                <a:solidFill>
                  <a:srgbClr val="002060"/>
                </a:solidFill>
              </a:rPr>
              <a:t>социално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приобщаване</a:t>
            </a:r>
            <a:endParaRPr lang="ru-RU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75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34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1437152"/>
            <a:ext cx="9144000" cy="99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</a:pPr>
            <a:r>
              <a:rPr lang="bg-BG" sz="2000" b="1" dirty="0" smtClean="0">
                <a:solidFill>
                  <a:schemeClr val="tx1"/>
                </a:solidFill>
              </a:rPr>
              <a:t>3.3</a:t>
            </a:r>
            <a:r>
              <a:rPr lang="bg-BG" sz="2000" b="1" dirty="0" smtClean="0">
                <a:solidFill>
                  <a:schemeClr val="tx1"/>
                </a:solidFill>
              </a:rPr>
              <a:t>.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BG05M2OP001-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3.003 „Подкрепа за равен достъп и личностно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развитие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“(Включващо обучение – фаза 1) по </a:t>
            </a:r>
            <a:r>
              <a:rPr lang="bg-BG" sz="2000" b="1" dirty="0">
                <a:solidFill>
                  <a:schemeClr val="tx1"/>
                </a:solidFill>
              </a:rPr>
              <a:t>процедура на директно </a:t>
            </a:r>
            <a:r>
              <a:rPr lang="bg-BG" sz="2000" b="1" dirty="0" smtClean="0">
                <a:solidFill>
                  <a:schemeClr val="tx1"/>
                </a:solidFill>
              </a:rPr>
              <a:t>предоставяне - </a:t>
            </a:r>
            <a:r>
              <a:rPr lang="en-US" sz="2000" dirty="0">
                <a:solidFill>
                  <a:srgbClr val="00B050"/>
                </a:solidFill>
                <a:hlinkClick r:id="rId2"/>
              </a:rPr>
              <a:t>http://podkrepa.mon.bg</a:t>
            </a:r>
            <a:endParaRPr lang="bg-BG" sz="2000" dirty="0" smtClean="0">
              <a:solidFill>
                <a:srgbClr val="00B050"/>
              </a:solidFill>
            </a:endParaRPr>
          </a:p>
          <a:p>
            <a:pPr algn="l">
              <a:spcBef>
                <a:spcPts val="0"/>
              </a:spcBef>
            </a:pPr>
            <a:r>
              <a:rPr lang="bg-BG" sz="2000" b="1" i="1" dirty="0" smtClean="0">
                <a:solidFill>
                  <a:schemeClr val="tx1"/>
                </a:solidFill>
              </a:rPr>
              <a:t>бюджет</a:t>
            </a:r>
            <a:r>
              <a:rPr lang="bg-BG" sz="2000" b="1" i="1" dirty="0">
                <a:solidFill>
                  <a:schemeClr val="tx1"/>
                </a:solidFill>
              </a:rPr>
              <a:t>: </a:t>
            </a:r>
            <a:r>
              <a:rPr lang="bg-BG" sz="2000" b="1" i="1" dirty="0" smtClean="0">
                <a:solidFill>
                  <a:schemeClr val="tx1"/>
                </a:solidFill>
              </a:rPr>
              <a:t>16,852,080.00 </a:t>
            </a:r>
            <a:r>
              <a:rPr lang="bg-BG" sz="2000" b="1" i="1" dirty="0">
                <a:solidFill>
                  <a:schemeClr val="tx1"/>
                </a:solidFill>
              </a:rPr>
              <a:t>лв</a:t>
            </a:r>
            <a:r>
              <a:rPr lang="bg-BG" sz="2000" b="1" i="1" dirty="0" smtClean="0">
                <a:solidFill>
                  <a:schemeClr val="tx1"/>
                </a:solidFill>
              </a:rPr>
              <a:t>., срок: 22.12.2015 г. - </a:t>
            </a:r>
            <a:r>
              <a:rPr lang="bg-BG" sz="2000" b="1" i="1" dirty="0" smtClean="0">
                <a:solidFill>
                  <a:schemeClr val="tx1"/>
                </a:solidFill>
              </a:rPr>
              <a:t>31</a:t>
            </a:r>
            <a:r>
              <a:rPr lang="bg-BG" sz="2000" b="1" i="1" dirty="0" smtClean="0">
                <a:solidFill>
                  <a:schemeClr val="tx1"/>
                </a:solidFill>
              </a:rPr>
              <a:t>.12.2017 </a:t>
            </a:r>
            <a:r>
              <a:rPr lang="bg-BG" sz="2000" b="1" i="1" dirty="0">
                <a:solidFill>
                  <a:schemeClr val="tx1"/>
                </a:solidFill>
              </a:rPr>
              <a:t>г</a:t>
            </a:r>
            <a:r>
              <a:rPr lang="bg-BG" sz="2000" b="1" i="1" dirty="0" smtClean="0">
                <a:solidFill>
                  <a:schemeClr val="tx1"/>
                </a:solidFill>
              </a:rPr>
              <a:t>.</a:t>
            </a:r>
            <a:endParaRPr lang="bg-BG" sz="20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330677"/>
              </p:ext>
            </p:extLst>
          </p:nvPr>
        </p:nvGraphicFramePr>
        <p:xfrm>
          <a:off x="113857" y="2742362"/>
          <a:ext cx="8705849" cy="395772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40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0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0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17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27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Пазарджик</a:t>
                      </a:r>
                      <a:endParaRPr lang="bg-BG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Пловдив</a:t>
                      </a:r>
                      <a:endParaRPr lang="bg-BG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Кърджали</a:t>
                      </a:r>
                      <a:endParaRPr lang="bg-BG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Смолян</a:t>
                      </a:r>
                      <a:endParaRPr lang="bg-BG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Хасково</a:t>
                      </a:r>
                      <a:endParaRPr lang="bg-BG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62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Дейност 1 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 пилотни ДГ с назначени психолог и логопед, при необходимост – ресурсен учител и спец. педагог)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5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ДГ 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„Първи</a:t>
                      </a:r>
                      <a:r>
                        <a:rPr lang="bg-BG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юни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 </a:t>
                      </a: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Панагюрище</a:t>
                      </a:r>
                      <a:endParaRPr lang="bg-BG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ДГ 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„Д-р</a:t>
                      </a:r>
                      <a:r>
                        <a:rPr lang="bg-BG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Едгар </a:t>
                      </a:r>
                      <a:r>
                        <a:rPr lang="bg-BG" sz="1200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Бороу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 </a:t>
                      </a: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Пловдив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bg-BG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ДГ „</a:t>
                      </a:r>
                      <a:r>
                        <a:rPr lang="bg-BG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Елхица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 - Хасково</a:t>
                      </a: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221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Дейност 2 (112 училища</a:t>
                      </a: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назначени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376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специалисти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за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оценяване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индивидуалните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потребности 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децата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учениците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със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СОП: 187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ресурсни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учители, 107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психолози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73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логопеди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4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сурдо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и 5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тифлопедагози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68883"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ОУ „Проф. Марин Дринов“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Панагюрище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СУ „Св. Климент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Охридски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</a:t>
                      </a:r>
                      <a:r>
                        <a:rPr lang="ru-RU" sz="1200" b="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Ракитово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СУ „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Народни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будители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Брацигово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  <a:endParaRPr lang="bg-BG" sz="12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СУ „Иван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Вазов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”, гр.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Сопот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ОУ „Петко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Каравелов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",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Асеновград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СОУ „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Братя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Миладинови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”,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Пловдив.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СУ „Владимир Димитров –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Майстора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Кърджали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СУ „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Христо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Ботев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”,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Джебел.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СУ „Н. Й.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Вапцаров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”,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Бенковски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Кирково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228600" indent="-228600">
                        <a:spcAft>
                          <a:spcPts val="0"/>
                        </a:spcAft>
                        <a:buAutoNum type="arabicPeriod"/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ОУ „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Васил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Левски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гр.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Златоград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СУ „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Христо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Ботев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с. Баните.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 СУ „Отец 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Паисий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гр. Смолян.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1.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СУ „Св.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Паисий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Хилендарски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гр.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Хасково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 СУ „Д-р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Петър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Берон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гр.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Свиленград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 ОУ „Иван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Вазов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гр.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Харманли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110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Дейност 3 и Дейност 5 (5 специални училища за ученици със сензорни увреждания и 2 ПУ)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22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СУДУС „Проф. Д-р</a:t>
                      </a:r>
                      <a:r>
                        <a:rPr lang="bg-BG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Ст. </a:t>
                      </a:r>
                      <a:r>
                        <a:rPr lang="bg-BG" sz="1200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Белинов</a:t>
                      </a:r>
                      <a:r>
                        <a:rPr lang="bg-BG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Пловдив.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762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Дейност 6 (реформиране на ВУИ и 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СПИ – 6 училища, предвижда се назначаване на психолог и соц. педагог)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658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ВУИ „Ангел Узунов“, Ракитово.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761751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</a:rPr>
              <a:t>Приоритетна ос </a:t>
            </a:r>
            <a:r>
              <a:rPr lang="ru-RU" sz="1600" dirty="0" smtClean="0">
                <a:solidFill>
                  <a:srgbClr val="002060"/>
                </a:solidFill>
              </a:rPr>
              <a:t>3. </a:t>
            </a:r>
            <a:r>
              <a:rPr lang="ru-RU" sz="2000" b="1" u="sng" dirty="0" err="1" smtClean="0">
                <a:solidFill>
                  <a:srgbClr val="002060"/>
                </a:solidFill>
              </a:rPr>
              <a:t>Образователна</a:t>
            </a:r>
            <a:r>
              <a:rPr lang="ru-RU" sz="2000" b="1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>
                <a:solidFill>
                  <a:srgbClr val="002060"/>
                </a:solidFill>
              </a:rPr>
              <a:t>среда за активно </a:t>
            </a:r>
            <a:r>
              <a:rPr lang="ru-RU" sz="2000" b="1" u="sng" dirty="0" err="1">
                <a:solidFill>
                  <a:srgbClr val="002060"/>
                </a:solidFill>
              </a:rPr>
              <a:t>социално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приобщаване</a:t>
            </a:r>
            <a:endParaRPr lang="ru-RU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45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35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979952"/>
            <a:ext cx="9144000" cy="5878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</a:pPr>
            <a:r>
              <a:rPr lang="bg-BG" sz="2000" b="1" dirty="0" smtClean="0">
                <a:solidFill>
                  <a:schemeClr val="tx1"/>
                </a:solidFill>
              </a:rPr>
              <a:t>3.3</a:t>
            </a:r>
            <a:r>
              <a:rPr lang="bg-BG" sz="2000" b="1" dirty="0" smtClean="0">
                <a:solidFill>
                  <a:schemeClr val="tx1"/>
                </a:solidFill>
              </a:rPr>
              <a:t>.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BG05M2OP001-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3.003 „Подкрепа за равен достъп и личностно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развитие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“(Включващо обучение – фаза 1) по </a:t>
            </a:r>
            <a:r>
              <a:rPr lang="bg-BG" sz="2000" b="1" dirty="0">
                <a:solidFill>
                  <a:schemeClr val="tx1"/>
                </a:solidFill>
              </a:rPr>
              <a:t>процедура на директно </a:t>
            </a:r>
            <a:r>
              <a:rPr lang="bg-BG" sz="2000" b="1" dirty="0" smtClean="0">
                <a:solidFill>
                  <a:schemeClr val="tx1"/>
                </a:solidFill>
              </a:rPr>
              <a:t>предоставяне - </a:t>
            </a:r>
            <a:r>
              <a:rPr lang="en-US" sz="2000" dirty="0">
                <a:solidFill>
                  <a:srgbClr val="00B050"/>
                </a:solidFill>
                <a:hlinkClick r:id="rId2"/>
              </a:rPr>
              <a:t>http://</a:t>
            </a:r>
            <a:r>
              <a:rPr lang="en-US" sz="2000" dirty="0" smtClean="0">
                <a:solidFill>
                  <a:srgbClr val="00B050"/>
                </a:solidFill>
                <a:hlinkClick r:id="rId2"/>
              </a:rPr>
              <a:t>podkrepa.mon.bg</a:t>
            </a:r>
            <a:endParaRPr lang="bg-BG" sz="2000" dirty="0" smtClean="0">
              <a:solidFill>
                <a:srgbClr val="00B050"/>
              </a:solidFill>
            </a:endParaRPr>
          </a:p>
          <a:p>
            <a:pPr algn="l">
              <a:spcBef>
                <a:spcPts val="0"/>
              </a:spcBef>
            </a:pPr>
            <a:r>
              <a:rPr lang="bg-BG" sz="2000" b="1" i="1" dirty="0" smtClean="0">
                <a:solidFill>
                  <a:schemeClr val="tx1"/>
                </a:solidFill>
              </a:rPr>
              <a:t>бюджет</a:t>
            </a:r>
            <a:r>
              <a:rPr lang="bg-BG" sz="2000" b="1" i="1" dirty="0">
                <a:solidFill>
                  <a:schemeClr val="tx1"/>
                </a:solidFill>
              </a:rPr>
              <a:t>: </a:t>
            </a:r>
            <a:r>
              <a:rPr lang="bg-BG" sz="2000" b="1" i="1" dirty="0" smtClean="0">
                <a:solidFill>
                  <a:schemeClr val="tx1"/>
                </a:solidFill>
              </a:rPr>
              <a:t>16,852,080.00 лв., </a:t>
            </a:r>
            <a:r>
              <a:rPr lang="bg-BG" sz="2000" b="1" i="1" dirty="0" smtClean="0">
                <a:solidFill>
                  <a:schemeClr val="tx1"/>
                </a:solidFill>
              </a:rPr>
              <a:t>срок: 22.12.2015 г. - </a:t>
            </a:r>
            <a:r>
              <a:rPr lang="bg-BG" sz="2000" b="1" i="1" dirty="0" smtClean="0">
                <a:solidFill>
                  <a:schemeClr val="tx1"/>
                </a:solidFill>
              </a:rPr>
              <a:t>31</a:t>
            </a:r>
            <a:r>
              <a:rPr lang="bg-BG" sz="2000" b="1" i="1" dirty="0" smtClean="0">
                <a:solidFill>
                  <a:schemeClr val="tx1"/>
                </a:solidFill>
              </a:rPr>
              <a:t>.12.2017 </a:t>
            </a:r>
            <a:r>
              <a:rPr lang="bg-BG" sz="2000" b="1" i="1" dirty="0">
                <a:solidFill>
                  <a:schemeClr val="tx1"/>
                </a:solidFill>
              </a:rPr>
              <a:t>г</a:t>
            </a:r>
            <a:r>
              <a:rPr lang="bg-BG" sz="2000" b="1" i="1" dirty="0" smtClean="0">
                <a:solidFill>
                  <a:schemeClr val="tx1"/>
                </a:solidFill>
              </a:rPr>
              <a:t>.</a:t>
            </a:r>
          </a:p>
          <a:p>
            <a:pPr algn="l">
              <a:spcBef>
                <a:spcPts val="0"/>
              </a:spcBef>
            </a:pPr>
            <a:endParaRPr lang="bg-BG" sz="2000" b="1" i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233346"/>
              </p:ext>
            </p:extLst>
          </p:nvPr>
        </p:nvGraphicFramePr>
        <p:xfrm>
          <a:off x="220980" y="2420919"/>
          <a:ext cx="8660130" cy="3972117"/>
        </p:xfrm>
        <a:graphic>
          <a:graphicData uri="http://schemas.openxmlformats.org/drawingml/2006/table">
            <a:tbl>
              <a:tblPr/>
              <a:tblGrid>
                <a:gridCol w="3692560">
                  <a:extLst>
                    <a:ext uri="{9D8B030D-6E8A-4147-A177-3AD203B41FA5}">
                      <a16:colId xmlns:a16="http://schemas.microsoft.com/office/drawing/2014/main" val="1813805329"/>
                    </a:ext>
                  </a:extLst>
                </a:gridCol>
                <a:gridCol w="1291569">
                  <a:extLst>
                    <a:ext uri="{9D8B030D-6E8A-4147-A177-3AD203B41FA5}">
                      <a16:colId xmlns:a16="http://schemas.microsoft.com/office/drawing/2014/main" val="1430805155"/>
                    </a:ext>
                  </a:extLst>
                </a:gridCol>
                <a:gridCol w="794811">
                  <a:extLst>
                    <a:ext uri="{9D8B030D-6E8A-4147-A177-3AD203B41FA5}">
                      <a16:colId xmlns:a16="http://schemas.microsoft.com/office/drawing/2014/main" val="1484576662"/>
                    </a:ext>
                  </a:extLst>
                </a:gridCol>
                <a:gridCol w="1308127">
                  <a:extLst>
                    <a:ext uri="{9D8B030D-6E8A-4147-A177-3AD203B41FA5}">
                      <a16:colId xmlns:a16="http://schemas.microsoft.com/office/drawing/2014/main" val="1949446404"/>
                    </a:ext>
                  </a:extLst>
                </a:gridCol>
                <a:gridCol w="1573063">
                  <a:extLst>
                    <a:ext uri="{9D8B030D-6E8A-4147-A177-3AD203B41FA5}">
                      <a16:colId xmlns:a16="http://schemas.microsoft.com/office/drawing/2014/main" val="911554498"/>
                    </a:ext>
                  </a:extLst>
                </a:gridCol>
              </a:tblGrid>
              <a:tr h="40229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0297830"/>
                  </a:ext>
                </a:extLst>
              </a:tr>
              <a:tr h="8894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Деца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със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специални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образователни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потребности,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ИП9i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018965"/>
                  </a:ext>
                </a:extLst>
              </a:tr>
              <a:tr h="6013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Деца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3 до 6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години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които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получили услуги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ранна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превенция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обучителни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затруднения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1337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499970"/>
                  </a:ext>
                </a:extLst>
              </a:tr>
              <a:tr h="8932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Целодневни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детски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градини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обединени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детски заведения,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осигурили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подкрепяща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среда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ранна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превенция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обучителни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затруднения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433804"/>
                  </a:ext>
                </a:extLst>
              </a:tr>
              <a:tr h="11858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Целодневни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детски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градини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обединени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детски заведения,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ОП,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осигуряване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подкрепяща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среда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ранна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превенция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обучителни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затруднения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221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52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36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828281" cy="1091279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86700" y="1457182"/>
            <a:ext cx="8434511" cy="517104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bg-BG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3.4</a:t>
            </a:r>
            <a:r>
              <a:rPr lang="bg-BG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bg-BG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 по процедура за подбор </a:t>
            </a:r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BG05M2OP001-3.00</a:t>
            </a:r>
            <a:r>
              <a:rPr lang="bg-BG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bg-BG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Ограмотяване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възрастни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фаза </a:t>
            </a:r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bg-BG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r>
              <a:rPr lang="bg-BG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 бюджет</a:t>
            </a:r>
            <a:r>
              <a:rPr lang="bg-BG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19,070,732.00 </a:t>
            </a:r>
            <a:r>
              <a:rPr lang="bg-BG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bg-BG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</a:t>
            </a:r>
            <a:r>
              <a:rPr lang="bg-BG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срок: </a:t>
            </a:r>
            <a:r>
              <a:rPr lang="bg-BG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21.09.2016 </a:t>
            </a:r>
            <a:r>
              <a:rPr lang="bg-BG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- </a:t>
            </a:r>
            <a:r>
              <a:rPr lang="bg-BG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r>
              <a:rPr lang="bg-BG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.12.2018 </a:t>
            </a:r>
            <a:r>
              <a:rPr lang="bg-BG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r>
              <a:rPr lang="bg-BG" b="1" i="1" dirty="0">
                <a:solidFill>
                  <a:schemeClr val="tx1"/>
                </a:solidFill>
              </a:rPr>
              <a:t> </a:t>
            </a:r>
            <a:endParaRPr lang="bg-BG" b="1" i="1" dirty="0" smtClean="0">
              <a:solidFill>
                <a:schemeClr val="tx1"/>
              </a:solidFill>
            </a:endParaRPr>
          </a:p>
          <a:p>
            <a:pPr algn="l"/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Специфичната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цел на процедурата за безвъзмездна финансова помощ е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създаването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среда и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насърчаване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грамотността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която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специално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място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отделя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съвременните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информационни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средства, и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върху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ролята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учителите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нея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u="sng" dirty="0">
                <a:solidFill>
                  <a:schemeClr val="tx1"/>
                </a:solidFill>
              </a:rPr>
              <a:t>Цели на проекта: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err="1" smtClean="0">
                <a:solidFill>
                  <a:schemeClr val="tx1"/>
                </a:solidFill>
              </a:rPr>
              <a:t>Създаване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на среда за </a:t>
            </a:r>
            <a:r>
              <a:rPr lang="ru-RU" dirty="0" err="1">
                <a:solidFill>
                  <a:schemeClr val="tx1"/>
                </a:solidFill>
              </a:rPr>
              <a:t>насърчаване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грамотността</a:t>
            </a:r>
            <a:r>
              <a:rPr lang="ru-RU" dirty="0">
                <a:solidFill>
                  <a:schemeClr val="tx1"/>
                </a:solidFill>
              </a:rPr>
              <a:t>, в </a:t>
            </a:r>
            <a:r>
              <a:rPr lang="ru-RU" dirty="0" err="1">
                <a:solidFill>
                  <a:schemeClr val="tx1"/>
                </a:solidFill>
              </a:rPr>
              <a:t>която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специално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място</a:t>
            </a:r>
            <a:r>
              <a:rPr lang="ru-RU" dirty="0">
                <a:solidFill>
                  <a:schemeClr val="tx1"/>
                </a:solidFill>
              </a:rPr>
              <a:t> се </a:t>
            </a:r>
            <a:r>
              <a:rPr lang="ru-RU" dirty="0" err="1">
                <a:solidFill>
                  <a:schemeClr val="tx1"/>
                </a:solidFill>
              </a:rPr>
              <a:t>отделя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съвременните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информационни</a:t>
            </a:r>
            <a:r>
              <a:rPr lang="ru-RU" dirty="0">
                <a:solidFill>
                  <a:schemeClr val="tx1"/>
                </a:solidFill>
              </a:rPr>
              <a:t> средства и на учителя.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chemeClr val="tx1"/>
                </a:solidFill>
              </a:rPr>
              <a:t>Създаване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организационни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възможности</a:t>
            </a:r>
            <a:r>
              <a:rPr lang="ru-RU" dirty="0">
                <a:solidFill>
                  <a:schemeClr val="tx1"/>
                </a:solidFill>
              </a:rPr>
              <a:t> за </a:t>
            </a:r>
            <a:r>
              <a:rPr lang="ru-RU" dirty="0" err="1">
                <a:solidFill>
                  <a:schemeClr val="tx1"/>
                </a:solidFill>
              </a:rPr>
              <a:t>учене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през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целия</a:t>
            </a:r>
            <a:r>
              <a:rPr lang="ru-RU" dirty="0">
                <a:solidFill>
                  <a:schemeClr val="tx1"/>
                </a:solidFill>
              </a:rPr>
              <a:t> живот, </a:t>
            </a:r>
            <a:r>
              <a:rPr lang="ru-RU" dirty="0" err="1">
                <a:solidFill>
                  <a:schemeClr val="tx1"/>
                </a:solidFill>
              </a:rPr>
              <a:t>водещи</a:t>
            </a:r>
            <a:r>
              <a:rPr lang="ru-RU" dirty="0">
                <a:solidFill>
                  <a:schemeClr val="tx1"/>
                </a:solidFill>
              </a:rPr>
              <a:t> до </a:t>
            </a:r>
            <a:r>
              <a:rPr lang="ru-RU" dirty="0" err="1">
                <a:solidFill>
                  <a:schemeClr val="tx1"/>
                </a:solidFill>
              </a:rPr>
              <a:t>продължаване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образованието</a:t>
            </a:r>
            <a:r>
              <a:rPr lang="ru-RU" dirty="0">
                <a:solidFill>
                  <a:schemeClr val="tx1"/>
                </a:solidFill>
              </a:rPr>
              <a:t>, до </a:t>
            </a:r>
            <a:r>
              <a:rPr lang="ru-RU" dirty="0" err="1">
                <a:solidFill>
                  <a:schemeClr val="tx1"/>
                </a:solidFill>
              </a:rPr>
              <a:t>включване</a:t>
            </a:r>
            <a:r>
              <a:rPr lang="ru-RU" dirty="0">
                <a:solidFill>
                  <a:schemeClr val="tx1"/>
                </a:solidFill>
              </a:rPr>
              <a:t> в </a:t>
            </a:r>
            <a:r>
              <a:rPr lang="ru-RU" dirty="0" err="1">
                <a:solidFill>
                  <a:schemeClr val="tx1"/>
                </a:solidFill>
              </a:rPr>
              <a:t>пазара</a:t>
            </a:r>
            <a:r>
              <a:rPr lang="ru-RU" dirty="0">
                <a:solidFill>
                  <a:schemeClr val="tx1"/>
                </a:solidFill>
              </a:rPr>
              <a:t> на труда и до </a:t>
            </a:r>
            <a:r>
              <a:rPr lang="ru-RU" dirty="0" err="1">
                <a:solidFill>
                  <a:schemeClr val="tx1"/>
                </a:solidFill>
              </a:rPr>
              <a:t>повишаване</a:t>
            </a:r>
            <a:r>
              <a:rPr lang="ru-RU" dirty="0">
                <a:solidFill>
                  <a:schemeClr val="tx1"/>
                </a:solidFill>
              </a:rPr>
              <a:t> на качеството на живот.</a:t>
            </a:r>
          </a:p>
          <a:p>
            <a:pPr algn="l"/>
            <a:r>
              <a:rPr lang="ru-RU" u="sng" dirty="0" err="1">
                <a:solidFill>
                  <a:schemeClr val="tx1"/>
                </a:solidFill>
              </a:rPr>
              <a:t>Видове</a:t>
            </a:r>
            <a:r>
              <a:rPr lang="ru-RU" u="sng" dirty="0">
                <a:solidFill>
                  <a:schemeClr val="tx1"/>
                </a:solidFill>
              </a:rPr>
              <a:t> </a:t>
            </a:r>
            <a:r>
              <a:rPr lang="ru-RU" u="sng" dirty="0" err="1">
                <a:solidFill>
                  <a:schemeClr val="tx1"/>
                </a:solidFill>
              </a:rPr>
              <a:t>курсове</a:t>
            </a:r>
            <a:r>
              <a:rPr lang="ru-RU" u="sng" dirty="0">
                <a:solidFill>
                  <a:schemeClr val="tx1"/>
                </a:solidFill>
              </a:rPr>
              <a:t>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Курс </a:t>
            </a:r>
            <a:r>
              <a:rPr lang="ru-RU" dirty="0">
                <a:solidFill>
                  <a:schemeClr val="tx1"/>
                </a:solidFill>
              </a:rPr>
              <a:t>за </a:t>
            </a:r>
            <a:r>
              <a:rPr lang="ru-RU" dirty="0" err="1">
                <a:solidFill>
                  <a:schemeClr val="tx1"/>
                </a:solidFill>
              </a:rPr>
              <a:t>ограмотяване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възрастни</a:t>
            </a:r>
            <a:r>
              <a:rPr lang="ru-RU" dirty="0">
                <a:solidFill>
                  <a:schemeClr val="tx1"/>
                </a:solidFill>
              </a:rPr>
              <a:t> с </a:t>
            </a:r>
            <a:r>
              <a:rPr lang="ru-RU" dirty="0" err="1">
                <a:solidFill>
                  <a:schemeClr val="tx1"/>
                </a:solidFill>
              </a:rPr>
              <a:t>хорариум</a:t>
            </a:r>
            <a:r>
              <a:rPr lang="ru-RU" dirty="0">
                <a:solidFill>
                  <a:schemeClr val="tx1"/>
                </a:solidFill>
              </a:rPr>
              <a:t> 600 </a:t>
            </a:r>
            <a:r>
              <a:rPr lang="ru-RU" dirty="0" err="1">
                <a:solidFill>
                  <a:schemeClr val="tx1"/>
                </a:solidFill>
              </a:rPr>
              <a:t>учебни</a:t>
            </a:r>
            <a:r>
              <a:rPr lang="ru-RU" dirty="0">
                <a:solidFill>
                  <a:schemeClr val="tx1"/>
                </a:solidFill>
              </a:rPr>
              <a:t> часа.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Курс за обучение на </a:t>
            </a:r>
            <a:r>
              <a:rPr lang="ru-RU" dirty="0" err="1">
                <a:solidFill>
                  <a:schemeClr val="tx1"/>
                </a:solidFill>
              </a:rPr>
              <a:t>възрастни</a:t>
            </a:r>
            <a:r>
              <a:rPr lang="ru-RU" dirty="0">
                <a:solidFill>
                  <a:schemeClr val="tx1"/>
                </a:solidFill>
              </a:rPr>
              <a:t> за </a:t>
            </a:r>
            <a:r>
              <a:rPr lang="ru-RU" dirty="0" err="1">
                <a:solidFill>
                  <a:schemeClr val="tx1"/>
                </a:solidFill>
              </a:rPr>
              <a:t>придобиване</a:t>
            </a:r>
            <a:r>
              <a:rPr lang="ru-RU" dirty="0">
                <a:solidFill>
                  <a:schemeClr val="tx1"/>
                </a:solidFill>
              </a:rPr>
              <a:t> на компетентности от </a:t>
            </a:r>
            <a:r>
              <a:rPr lang="ru-RU" dirty="0" err="1">
                <a:solidFill>
                  <a:schemeClr val="tx1"/>
                </a:solidFill>
              </a:rPr>
              <a:t>прогимназиалния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етап</a:t>
            </a:r>
            <a:r>
              <a:rPr lang="ru-RU" dirty="0">
                <a:solidFill>
                  <a:schemeClr val="tx1"/>
                </a:solidFill>
              </a:rPr>
              <a:t> (V, VІ или VІІ </a:t>
            </a:r>
            <a:r>
              <a:rPr lang="ru-RU" dirty="0" err="1">
                <a:solidFill>
                  <a:schemeClr val="tx1"/>
                </a:solidFill>
              </a:rPr>
              <a:t>клас</a:t>
            </a:r>
            <a:r>
              <a:rPr lang="ru-RU" dirty="0">
                <a:solidFill>
                  <a:schemeClr val="tx1"/>
                </a:solidFill>
              </a:rPr>
              <a:t>) с </a:t>
            </a:r>
            <a:r>
              <a:rPr lang="ru-RU" dirty="0" err="1">
                <a:solidFill>
                  <a:schemeClr val="tx1"/>
                </a:solidFill>
              </a:rPr>
              <a:t>хорариум</a:t>
            </a:r>
            <a:r>
              <a:rPr lang="ru-RU" dirty="0">
                <a:solidFill>
                  <a:schemeClr val="tx1"/>
                </a:solidFill>
              </a:rPr>
              <a:t> 360 </a:t>
            </a:r>
            <a:r>
              <a:rPr lang="ru-RU" dirty="0" err="1">
                <a:solidFill>
                  <a:schemeClr val="tx1"/>
                </a:solidFill>
              </a:rPr>
              <a:t>учебни</a:t>
            </a:r>
            <a:r>
              <a:rPr lang="ru-RU" dirty="0">
                <a:solidFill>
                  <a:schemeClr val="tx1"/>
                </a:solidFill>
              </a:rPr>
              <a:t> часа.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875049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3.</a:t>
            </a:r>
            <a:r>
              <a:rPr lang="ru-RU" sz="2000" b="1" u="sng" dirty="0" smtClean="0">
                <a:solidFill>
                  <a:srgbClr val="002060"/>
                </a:solidFill>
              </a:rPr>
              <a:t>Образователна </a:t>
            </a:r>
            <a:r>
              <a:rPr lang="ru-RU" sz="2000" b="1" u="sng" dirty="0">
                <a:solidFill>
                  <a:srgbClr val="002060"/>
                </a:solidFill>
              </a:rPr>
              <a:t>среда за активно </a:t>
            </a:r>
            <a:r>
              <a:rPr lang="ru-RU" sz="2000" b="1" u="sng" dirty="0" err="1">
                <a:solidFill>
                  <a:srgbClr val="002060"/>
                </a:solidFill>
              </a:rPr>
              <a:t>социално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приобщаване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91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195" y="1704677"/>
            <a:ext cx="8771395" cy="3938134"/>
          </a:xfrm>
        </p:spPr>
        <p:txBody>
          <a:bodyPr/>
          <a:lstStyle/>
          <a:p>
            <a:pPr algn="l"/>
            <a:r>
              <a:rPr lang="bg-BG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3.4. Проекти по процедура за подбор </a:t>
            </a:r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BG05M2OP001-3.00</a:t>
            </a:r>
            <a:r>
              <a:rPr lang="bg-BG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bg-BG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Ограмотяване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възрастни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фаза 1</a:t>
            </a:r>
            <a:r>
              <a:rPr lang="bg-BG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r>
              <a:rPr lang="bg-BG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 бюджет: 19,070,732.00 лв., срок: 21.09.2016 г. - 31.12.2018 г.</a:t>
            </a:r>
            <a:r>
              <a:rPr lang="bg-BG" b="1" i="1" dirty="0">
                <a:solidFill>
                  <a:schemeClr val="tx1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37</a:t>
            </a:fld>
            <a:endParaRPr lang="en-GB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520649"/>
              </p:ext>
            </p:extLst>
          </p:nvPr>
        </p:nvGraphicFramePr>
        <p:xfrm>
          <a:off x="352582" y="2741442"/>
          <a:ext cx="8494238" cy="3430758"/>
        </p:xfrm>
        <a:graphic>
          <a:graphicData uri="http://schemas.openxmlformats.org/drawingml/2006/table">
            <a:tbl>
              <a:tblPr/>
              <a:tblGrid>
                <a:gridCol w="3621826">
                  <a:extLst>
                    <a:ext uri="{9D8B030D-6E8A-4147-A177-3AD203B41FA5}">
                      <a16:colId xmlns:a16="http://schemas.microsoft.com/office/drawing/2014/main" val="1848556409"/>
                    </a:ext>
                  </a:extLst>
                </a:gridCol>
                <a:gridCol w="1266828">
                  <a:extLst>
                    <a:ext uri="{9D8B030D-6E8A-4147-A177-3AD203B41FA5}">
                      <a16:colId xmlns:a16="http://schemas.microsoft.com/office/drawing/2014/main" val="2739868261"/>
                    </a:ext>
                  </a:extLst>
                </a:gridCol>
                <a:gridCol w="779586">
                  <a:extLst>
                    <a:ext uri="{9D8B030D-6E8A-4147-A177-3AD203B41FA5}">
                      <a16:colId xmlns:a16="http://schemas.microsoft.com/office/drawing/2014/main" val="2729970833"/>
                    </a:ext>
                  </a:extLst>
                </a:gridCol>
                <a:gridCol w="1283068">
                  <a:extLst>
                    <a:ext uri="{9D8B030D-6E8A-4147-A177-3AD203B41FA5}">
                      <a16:colId xmlns:a16="http://schemas.microsoft.com/office/drawing/2014/main" val="1059358960"/>
                    </a:ext>
                  </a:extLst>
                </a:gridCol>
                <a:gridCol w="1542930">
                  <a:extLst>
                    <a:ext uri="{9D8B030D-6E8A-4147-A177-3AD203B41FA5}">
                      <a16:colId xmlns:a16="http://schemas.microsoft.com/office/drawing/2014/main" val="2720910937"/>
                    </a:ext>
                  </a:extLst>
                </a:gridCol>
              </a:tblGrid>
              <a:tr h="50764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398495"/>
                  </a:ext>
                </a:extLst>
              </a:tr>
              <a:tr h="14001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Дял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получилите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включително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 удостоверения за успешно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завършени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курсове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ограмотяване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или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усвояване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учебно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съдържание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предвидено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изучаване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класове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прогимназиалния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етап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основното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образование по ОП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39415"/>
                  </a:ext>
                </a:extLst>
              </a:tr>
              <a:tr h="15229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Лица над 16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години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включително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курсове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ограмотяване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или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курсове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усвоявяне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учебно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съдържание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предвидено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изучаване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класове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прогимназиалния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етап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основното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образование по ОП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61331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875049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3.</a:t>
            </a:r>
            <a:r>
              <a:rPr lang="ru-RU" sz="2000" b="1" u="sng" dirty="0" smtClean="0">
                <a:solidFill>
                  <a:srgbClr val="002060"/>
                </a:solidFill>
              </a:rPr>
              <a:t>Образователна </a:t>
            </a:r>
            <a:r>
              <a:rPr lang="ru-RU" sz="2000" b="1" u="sng" dirty="0">
                <a:solidFill>
                  <a:srgbClr val="002060"/>
                </a:solidFill>
              </a:rPr>
              <a:t>среда за активно </a:t>
            </a:r>
            <a:r>
              <a:rPr lang="ru-RU" sz="2000" b="1" u="sng" dirty="0" err="1">
                <a:solidFill>
                  <a:srgbClr val="002060"/>
                </a:solidFill>
              </a:rPr>
              <a:t>социално</a:t>
            </a:r>
            <a:r>
              <a:rPr lang="ru-RU" sz="2000" b="1" u="sng" dirty="0">
                <a:solidFill>
                  <a:srgbClr val="002060"/>
                </a:solidFill>
              </a:rPr>
              <a:t> </a:t>
            </a:r>
            <a:r>
              <a:rPr lang="ru-RU" sz="2000" b="1" u="sng" dirty="0" err="1">
                <a:solidFill>
                  <a:srgbClr val="002060"/>
                </a:solidFill>
              </a:rPr>
              <a:t>приобщаване</a:t>
            </a:r>
            <a:endParaRPr lang="ru-RU" sz="2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6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38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431429"/>
            <a:ext cx="875538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 smtClean="0"/>
              <a:t>Приоритетна ос 1. Научни изследвания и технологично развитие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„Уникални научни инфраструктури“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Да </a:t>
            </a:r>
            <a:r>
              <a:rPr lang="ru-RU" sz="2400" b="1" dirty="0"/>
              <a:t>се подкрепи </a:t>
            </a:r>
            <a:r>
              <a:rPr lang="ru-RU" sz="2400" dirty="0" err="1" smtClean="0"/>
              <a:t>развитието</a:t>
            </a:r>
            <a:r>
              <a:rPr lang="ru-RU" sz="2400" dirty="0" smtClean="0"/>
              <a:t> </a:t>
            </a:r>
            <a:r>
              <a:rPr lang="ru-RU" sz="2400" dirty="0"/>
              <a:t>на </a:t>
            </a:r>
            <a:r>
              <a:rPr lang="ru-RU" sz="2400" dirty="0" err="1"/>
              <a:t>капацитета</a:t>
            </a:r>
            <a:r>
              <a:rPr lang="ru-RU" sz="2400" dirty="0"/>
              <a:t> за </a:t>
            </a:r>
            <a:r>
              <a:rPr lang="ru-RU" sz="2400" dirty="0" err="1"/>
              <a:t>извършване</a:t>
            </a:r>
            <a:r>
              <a:rPr lang="ru-RU" sz="2400" dirty="0"/>
              <a:t> на </a:t>
            </a:r>
            <a:r>
              <a:rPr lang="ru-RU" sz="2400" dirty="0" err="1"/>
              <a:t>научни</a:t>
            </a:r>
            <a:r>
              <a:rPr lang="ru-RU" sz="2400" dirty="0"/>
              <a:t> из-</a:t>
            </a:r>
            <a:r>
              <a:rPr lang="ru-RU" sz="2400" dirty="0" err="1"/>
              <a:t>следвания</a:t>
            </a:r>
            <a:r>
              <a:rPr lang="ru-RU" sz="2400" dirty="0"/>
              <a:t> и </a:t>
            </a:r>
            <a:r>
              <a:rPr lang="ru-RU" sz="2400" dirty="0" err="1"/>
              <a:t>иновации</a:t>
            </a:r>
            <a:r>
              <a:rPr lang="ru-RU" sz="2400" dirty="0"/>
              <a:t> в </a:t>
            </a:r>
            <a:r>
              <a:rPr lang="ru-RU" sz="2400" dirty="0" err="1"/>
              <a:t>България</a:t>
            </a:r>
            <a:r>
              <a:rPr lang="ru-RU" sz="2400" dirty="0"/>
              <a:t>, чрез </a:t>
            </a:r>
            <a:r>
              <a:rPr lang="ru-RU" sz="2400" dirty="0" err="1" smtClean="0"/>
              <a:t>изграждане</a:t>
            </a:r>
            <a:r>
              <a:rPr lang="ru-RU" sz="2400" dirty="0" smtClean="0"/>
              <a:t> </a:t>
            </a:r>
            <a:r>
              <a:rPr lang="ru-RU" sz="2400" dirty="0"/>
              <a:t>на нова и </a:t>
            </a:r>
            <a:r>
              <a:rPr lang="ru-RU" sz="2400" dirty="0" err="1" smtClean="0"/>
              <a:t>модернизиране</a:t>
            </a:r>
            <a:r>
              <a:rPr lang="ru-RU" sz="2400" dirty="0" smtClean="0"/>
              <a:t> </a:t>
            </a:r>
            <a:r>
              <a:rPr lang="ru-RU" sz="2400" dirty="0"/>
              <a:t>на </a:t>
            </a:r>
            <a:r>
              <a:rPr lang="ru-RU" sz="2400" dirty="0" err="1" smtClean="0"/>
              <a:t>съществуваща</a:t>
            </a:r>
            <a:r>
              <a:rPr lang="ru-RU" sz="2400" dirty="0" smtClean="0"/>
              <a:t> </a:t>
            </a:r>
            <a:r>
              <a:rPr lang="ru-RU" sz="2400" dirty="0" err="1"/>
              <a:t>уникална</a:t>
            </a:r>
            <a:r>
              <a:rPr lang="ru-RU" sz="2400" dirty="0"/>
              <a:t> научна инфраструктура за </a:t>
            </a:r>
            <a:r>
              <a:rPr lang="ru-RU" sz="2400" dirty="0" err="1" smtClean="0"/>
              <a:t>осигуряване</a:t>
            </a:r>
            <a:r>
              <a:rPr lang="ru-RU" sz="2400" dirty="0" smtClean="0"/>
              <a:t> </a:t>
            </a:r>
            <a:r>
              <a:rPr lang="ru-RU" sz="2400" dirty="0"/>
              <a:t>на </a:t>
            </a:r>
            <a:r>
              <a:rPr lang="ru-RU" sz="2400" dirty="0" err="1"/>
              <a:t>достъп</a:t>
            </a:r>
            <a:r>
              <a:rPr lang="ru-RU" sz="2400" dirty="0"/>
              <a:t> на </a:t>
            </a:r>
            <a:r>
              <a:rPr lang="ru-RU" sz="2400" dirty="0" err="1"/>
              <a:t>българската</a:t>
            </a:r>
            <a:r>
              <a:rPr lang="ru-RU" sz="2400" dirty="0"/>
              <a:t> научна </a:t>
            </a:r>
            <a:r>
              <a:rPr lang="ru-RU" sz="2400" dirty="0" err="1" smtClean="0"/>
              <a:t>общност</a:t>
            </a:r>
            <a:r>
              <a:rPr lang="ru-RU" sz="2400" dirty="0" smtClean="0"/>
              <a:t> </a:t>
            </a:r>
            <a:r>
              <a:rPr lang="ru-RU" sz="2400" dirty="0"/>
              <a:t>и бизнеса до </a:t>
            </a:r>
            <a:r>
              <a:rPr lang="ru-RU" sz="2400" dirty="0" err="1" smtClean="0"/>
              <a:t>найновите</a:t>
            </a:r>
            <a:r>
              <a:rPr lang="ru-RU" sz="2400" dirty="0" smtClean="0"/>
              <a:t> </a:t>
            </a:r>
            <a:r>
              <a:rPr lang="ru-RU" sz="2400" dirty="0" err="1"/>
              <a:t>научни</a:t>
            </a:r>
            <a:r>
              <a:rPr lang="ru-RU" sz="2400" dirty="0"/>
              <a:t> </a:t>
            </a:r>
            <a:r>
              <a:rPr lang="ru-RU" sz="2400" dirty="0" err="1"/>
              <a:t>открития</a:t>
            </a:r>
            <a:r>
              <a:rPr lang="ru-RU" sz="2400" dirty="0"/>
              <a:t> и </a:t>
            </a:r>
            <a:r>
              <a:rPr lang="ru-RU" sz="2400" dirty="0" err="1"/>
              <a:t>най-модерните</a:t>
            </a:r>
            <a:r>
              <a:rPr lang="ru-RU" sz="2400" dirty="0"/>
              <a:t> </a:t>
            </a:r>
            <a:r>
              <a:rPr lang="ru-RU" sz="2400" dirty="0" smtClean="0"/>
              <a:t>технологии </a:t>
            </a:r>
            <a:r>
              <a:rPr lang="ru-RU" sz="2400" dirty="0"/>
              <a:t>в ЕС. </a:t>
            </a:r>
            <a:r>
              <a:rPr lang="ru-RU" sz="2000" dirty="0"/>
              <a:t>	</a:t>
            </a:r>
          </a:p>
          <a:p>
            <a:endParaRPr lang="bg-BG" sz="2400" b="1" dirty="0" smtClean="0"/>
          </a:p>
          <a:p>
            <a:r>
              <a:rPr lang="bg-BG" sz="2000" b="1" dirty="0" smtClean="0"/>
              <a:t>Обявяване на процедурата: </a:t>
            </a:r>
            <a:r>
              <a:rPr lang="bg-BG" sz="2000" b="1" dirty="0" smtClean="0">
                <a:solidFill>
                  <a:srgbClr val="002060"/>
                </a:solidFill>
              </a:rPr>
              <a:t>Декември 2018 г.</a:t>
            </a:r>
            <a:endParaRPr lang="bg-BG" sz="2000" b="1" dirty="0">
              <a:solidFill>
                <a:srgbClr val="002060"/>
              </a:solidFill>
            </a:endParaRPr>
          </a:p>
          <a:p>
            <a:endParaRPr lang="bg-BG" sz="2000" b="1" dirty="0" smtClean="0"/>
          </a:p>
          <a:p>
            <a:r>
              <a:rPr lang="bg-BG" sz="2000" b="1" dirty="0" smtClean="0"/>
              <a:t>Бюджет</a:t>
            </a:r>
            <a:r>
              <a:rPr lang="bg-BG" sz="2000" b="1" dirty="0"/>
              <a:t>: </a:t>
            </a:r>
            <a:r>
              <a:rPr lang="bg-BG" sz="2000" b="1" dirty="0">
                <a:solidFill>
                  <a:srgbClr val="002060"/>
                </a:solidFill>
              </a:rPr>
              <a:t>44,000,000.00 лв.</a:t>
            </a:r>
            <a:endParaRPr lang="en-US" sz="2000" b="1" dirty="0">
              <a:solidFill>
                <a:srgbClr val="002060"/>
              </a:solidFill>
            </a:endParaRPr>
          </a:p>
          <a:p>
            <a:endParaRPr lang="bg-BG" sz="2000" b="1" dirty="0" smtClean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969764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282943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39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431429"/>
            <a:ext cx="875538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 smtClean="0"/>
              <a:t>Приоритетна ос 2. Образование и учене през целия живот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„Подкрепа за успех“</a:t>
            </a:r>
          </a:p>
          <a:p>
            <a:r>
              <a:rPr lang="ru-RU" sz="2000" b="1" dirty="0" err="1"/>
              <a:t>Целта</a:t>
            </a:r>
            <a:r>
              <a:rPr lang="ru-RU" sz="2000" b="1" dirty="0"/>
              <a:t> на процедурата </a:t>
            </a:r>
            <a:r>
              <a:rPr lang="ru-RU" sz="2000" dirty="0"/>
              <a:t>е да се </a:t>
            </a:r>
            <a:r>
              <a:rPr lang="ru-RU" sz="2000" dirty="0" err="1"/>
              <a:t>подпомогне</a:t>
            </a:r>
            <a:r>
              <a:rPr lang="ru-RU" sz="2000" dirty="0"/>
              <a:t> </a:t>
            </a:r>
            <a:r>
              <a:rPr lang="ru-RU" sz="2000" dirty="0" err="1"/>
              <a:t>равният</a:t>
            </a:r>
            <a:r>
              <a:rPr lang="ru-RU" sz="2000" dirty="0"/>
              <a:t> </a:t>
            </a:r>
            <a:r>
              <a:rPr lang="ru-RU" sz="2000" dirty="0" err="1"/>
              <a:t>достъп</a:t>
            </a:r>
            <a:r>
              <a:rPr lang="ru-RU" sz="2000" dirty="0"/>
              <a:t> до </a:t>
            </a:r>
            <a:r>
              <a:rPr lang="ru-RU" sz="2000" dirty="0" err="1"/>
              <a:t>качествено</a:t>
            </a:r>
            <a:r>
              <a:rPr lang="ru-RU" sz="2000" dirty="0"/>
              <a:t> образование и </a:t>
            </a:r>
            <a:r>
              <a:rPr lang="ru-RU" sz="2000" dirty="0" err="1"/>
              <a:t>по-пълното</a:t>
            </a:r>
            <a:r>
              <a:rPr lang="ru-RU" sz="2000" dirty="0"/>
              <a:t> </a:t>
            </a:r>
            <a:r>
              <a:rPr lang="ru-RU" sz="2000" dirty="0" err="1"/>
              <a:t>обхващане</a:t>
            </a:r>
            <a:r>
              <a:rPr lang="ru-RU" sz="2000" dirty="0"/>
              <a:t> на </a:t>
            </a:r>
            <a:r>
              <a:rPr lang="ru-RU" sz="2000" dirty="0" err="1"/>
              <a:t>учениците</a:t>
            </a:r>
            <a:r>
              <a:rPr lang="ru-RU" sz="2000" dirty="0"/>
              <a:t> в </a:t>
            </a:r>
            <a:r>
              <a:rPr lang="ru-RU" sz="2000" dirty="0" err="1"/>
              <a:t>училищното</a:t>
            </a:r>
            <a:r>
              <a:rPr lang="ru-RU" sz="2000" dirty="0"/>
              <a:t> образование чрез </a:t>
            </a:r>
            <a:r>
              <a:rPr lang="ru-RU" sz="2000" dirty="0" err="1"/>
              <a:t>дейности</a:t>
            </a:r>
            <a:r>
              <a:rPr lang="ru-RU" sz="2000" dirty="0"/>
              <a:t> за </a:t>
            </a:r>
            <a:r>
              <a:rPr lang="ru-RU" sz="2000" dirty="0" err="1"/>
              <a:t>преодоляване</a:t>
            </a:r>
            <a:r>
              <a:rPr lang="ru-RU" sz="2000" dirty="0"/>
              <a:t> на затруднения в </a:t>
            </a:r>
            <a:r>
              <a:rPr lang="ru-RU" sz="2000" dirty="0" err="1"/>
              <a:t>обучението</a:t>
            </a:r>
            <a:r>
              <a:rPr lang="ru-RU" sz="2000" dirty="0"/>
              <a:t> и пропуски при </a:t>
            </a:r>
            <a:r>
              <a:rPr lang="ru-RU" sz="2000" dirty="0" err="1"/>
              <a:t>усвояването</a:t>
            </a:r>
            <a:r>
              <a:rPr lang="ru-RU" sz="2000" dirty="0"/>
              <a:t> на </a:t>
            </a:r>
            <a:r>
              <a:rPr lang="ru-RU" sz="2000" dirty="0" err="1"/>
              <a:t>учебното</a:t>
            </a:r>
            <a:r>
              <a:rPr lang="ru-RU" sz="2000" dirty="0"/>
              <a:t> </a:t>
            </a:r>
            <a:r>
              <a:rPr lang="ru-RU" sz="2000" dirty="0" err="1"/>
              <a:t>съдържание</a:t>
            </a:r>
            <a:r>
              <a:rPr lang="ru-RU" sz="2000" dirty="0"/>
              <a:t>, както и за развитие на потенциала и </a:t>
            </a:r>
            <a:r>
              <a:rPr lang="ru-RU" sz="2000" dirty="0" err="1"/>
              <a:t>възможностите</a:t>
            </a:r>
            <a:r>
              <a:rPr lang="ru-RU" sz="2000" dirty="0"/>
              <a:t> им за успешно </a:t>
            </a:r>
            <a:r>
              <a:rPr lang="ru-RU" sz="2000" dirty="0" err="1"/>
              <a:t>завършване</a:t>
            </a:r>
            <a:r>
              <a:rPr lang="ru-RU" sz="2000" dirty="0"/>
              <a:t> на </a:t>
            </a:r>
            <a:r>
              <a:rPr lang="ru-RU" sz="2000" dirty="0" err="1"/>
              <a:t>средно</a:t>
            </a:r>
            <a:r>
              <a:rPr lang="ru-RU" sz="2000" dirty="0"/>
              <a:t> образование и за </a:t>
            </a:r>
            <a:r>
              <a:rPr lang="ru-RU" sz="2000" dirty="0" err="1"/>
              <a:t>бъдеща</a:t>
            </a:r>
            <a:r>
              <a:rPr lang="ru-RU" sz="2000" dirty="0"/>
              <a:t> </a:t>
            </a:r>
            <a:r>
              <a:rPr lang="ru-RU" sz="2000" dirty="0" err="1"/>
              <a:t>социална</a:t>
            </a:r>
            <a:r>
              <a:rPr lang="ru-RU" sz="2000" dirty="0"/>
              <a:t>, </a:t>
            </a:r>
            <a:r>
              <a:rPr lang="ru-RU" sz="2000" dirty="0" err="1"/>
              <a:t>професионална</a:t>
            </a:r>
            <a:r>
              <a:rPr lang="ru-RU" sz="2000" dirty="0"/>
              <a:t> и личностна реализация. </a:t>
            </a:r>
            <a:endParaRPr lang="bg-BG" sz="2000" dirty="0" smtClean="0"/>
          </a:p>
          <a:p>
            <a:endParaRPr lang="bg-BG" sz="2000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Продължителност: </a:t>
            </a:r>
            <a:r>
              <a:rPr lang="ru-RU" sz="2000" b="1" dirty="0">
                <a:solidFill>
                  <a:srgbClr val="002060"/>
                </a:solidFill>
              </a:rPr>
              <a:t>30 </a:t>
            </a:r>
            <a:r>
              <a:rPr lang="ru-RU" sz="2000" b="1" dirty="0" err="1">
                <a:solidFill>
                  <a:srgbClr val="002060"/>
                </a:solidFill>
              </a:rPr>
              <a:t>месеца</a:t>
            </a:r>
            <a:r>
              <a:rPr lang="ru-RU" sz="2000" b="1" dirty="0">
                <a:solidFill>
                  <a:srgbClr val="002060"/>
                </a:solidFill>
              </a:rPr>
              <a:t>, но не </a:t>
            </a:r>
            <a:r>
              <a:rPr lang="ru-RU" sz="2000" b="1" dirty="0" err="1">
                <a:solidFill>
                  <a:srgbClr val="002060"/>
                </a:solidFill>
              </a:rPr>
              <a:t>по-късно</a:t>
            </a:r>
            <a:r>
              <a:rPr lang="ru-RU" sz="2000" b="1" dirty="0">
                <a:solidFill>
                  <a:srgbClr val="002060"/>
                </a:solidFill>
              </a:rPr>
              <a:t> от 31.12.2022 г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Конкретен </a:t>
            </a:r>
            <a:r>
              <a:rPr lang="ru-RU" sz="2000" b="1" dirty="0"/>
              <a:t>бенефициент: </a:t>
            </a:r>
            <a:r>
              <a:rPr lang="ru-RU" sz="2000" b="1" dirty="0" err="1">
                <a:solidFill>
                  <a:srgbClr val="002060"/>
                </a:solidFill>
              </a:rPr>
              <a:t>Министерството</a:t>
            </a:r>
            <a:r>
              <a:rPr lang="ru-RU" sz="2000" b="1" dirty="0">
                <a:solidFill>
                  <a:srgbClr val="002060"/>
                </a:solidFill>
              </a:rPr>
              <a:t> на </a:t>
            </a:r>
            <a:r>
              <a:rPr lang="ru-RU" sz="2000" b="1" dirty="0" err="1">
                <a:solidFill>
                  <a:srgbClr val="002060"/>
                </a:solidFill>
              </a:rPr>
              <a:t>образованието</a:t>
            </a:r>
            <a:r>
              <a:rPr lang="ru-RU" sz="2000" b="1" dirty="0">
                <a:solidFill>
                  <a:srgbClr val="002060"/>
                </a:solidFill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</a:rPr>
              <a:t>науката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bg-BG" sz="2000" b="1" dirty="0" smtClean="0"/>
              <a:t>                                                              Бюджет: </a:t>
            </a:r>
            <a:r>
              <a:rPr lang="bg-BG" sz="2000" b="1" dirty="0" smtClean="0">
                <a:solidFill>
                  <a:srgbClr val="002060"/>
                </a:solidFill>
              </a:rPr>
              <a:t>130,000,000.00 лв.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969764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204334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88743" y="6050930"/>
            <a:ext cx="512638" cy="365125"/>
          </a:xfrm>
        </p:spPr>
        <p:txBody>
          <a:bodyPr/>
          <a:lstStyle/>
          <a:p>
            <a:fld id="{09F8CD49-47A7-4188-9CEB-6CCDC4297557}" type="slidenum">
              <a:rPr lang="en-GB" smtClean="0"/>
              <a:t>4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0" y="83636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1. </a:t>
            </a:r>
            <a:r>
              <a:rPr lang="ru-RU" sz="2000" b="1" dirty="0" err="1" smtClean="0">
                <a:solidFill>
                  <a:srgbClr val="002060"/>
                </a:solidFill>
              </a:rPr>
              <a:t>Научни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изследвания</a:t>
            </a:r>
            <a:r>
              <a:rPr lang="ru-RU" sz="2000" b="1" dirty="0">
                <a:solidFill>
                  <a:srgbClr val="002060"/>
                </a:solidFill>
              </a:rPr>
              <a:t> и технологично развитие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828800"/>
            <a:ext cx="9143999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BG05M2OP001-1.001</a:t>
            </a:r>
            <a:r>
              <a:rPr lang="bg-BG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„</a:t>
            </a:r>
            <a:r>
              <a:rPr lang="ru-RU" sz="2400" dirty="0" err="1">
                <a:solidFill>
                  <a:srgbClr val="002060"/>
                </a:solidFill>
              </a:rPr>
              <a:t>Изграждане</a:t>
            </a:r>
            <a:r>
              <a:rPr lang="ru-RU" sz="2400" dirty="0">
                <a:solidFill>
                  <a:srgbClr val="002060"/>
                </a:solidFill>
              </a:rPr>
              <a:t> и развитие на </a:t>
            </a:r>
            <a:r>
              <a:rPr lang="ru-RU" sz="2400" dirty="0" err="1">
                <a:solidFill>
                  <a:srgbClr val="002060"/>
                </a:solidFill>
              </a:rPr>
              <a:t>центрове</a:t>
            </a:r>
            <a:r>
              <a:rPr lang="ru-RU" sz="2400" dirty="0">
                <a:solidFill>
                  <a:srgbClr val="002060"/>
                </a:solidFill>
              </a:rPr>
              <a:t> за </a:t>
            </a:r>
            <a:r>
              <a:rPr lang="ru-RU" sz="2400" dirty="0" err="1">
                <a:solidFill>
                  <a:srgbClr val="002060"/>
                </a:solidFill>
              </a:rPr>
              <a:t>върхови</a:t>
            </a:r>
            <a:r>
              <a:rPr lang="ru-RU" sz="2400" dirty="0">
                <a:solidFill>
                  <a:srgbClr val="002060"/>
                </a:solidFill>
              </a:rPr>
              <a:t> постижения</a:t>
            </a:r>
            <a:r>
              <a:rPr lang="ru-RU" sz="2400" dirty="0" smtClean="0">
                <a:solidFill>
                  <a:srgbClr val="002060"/>
                </a:solidFill>
              </a:rPr>
              <a:t>“</a:t>
            </a:r>
          </a:p>
          <a:p>
            <a:endParaRPr lang="ru-RU" dirty="0" smtClean="0"/>
          </a:p>
          <a:p>
            <a:r>
              <a:rPr lang="ru-RU" sz="2400" dirty="0" err="1" smtClean="0"/>
              <a:t>Продължителност</a:t>
            </a:r>
            <a:r>
              <a:rPr lang="ru-RU" sz="2400" dirty="0" smtClean="0"/>
              <a:t> 2016 – 2023 г.</a:t>
            </a:r>
          </a:p>
          <a:p>
            <a:endParaRPr lang="ru-RU" dirty="0" smtClean="0"/>
          </a:p>
          <a:p>
            <a:endParaRPr lang="ru-RU" sz="2400" dirty="0" smtClean="0"/>
          </a:p>
          <a:p>
            <a:r>
              <a:rPr lang="ru-RU" sz="2400" dirty="0" smtClean="0"/>
              <a:t>Общ бюджет </a:t>
            </a:r>
            <a:r>
              <a:rPr lang="ru-RU" sz="2400" dirty="0" smtClean="0">
                <a:solidFill>
                  <a:srgbClr val="0070C0"/>
                </a:solidFill>
              </a:rPr>
              <a:t>200,000,000.00 лв.</a:t>
            </a:r>
          </a:p>
          <a:p>
            <a:endParaRPr lang="ru-RU" sz="2400" dirty="0"/>
          </a:p>
          <a:p>
            <a:endParaRPr lang="ru-RU" sz="2000" dirty="0" smtClean="0"/>
          </a:p>
          <a:p>
            <a:r>
              <a:rPr lang="ru-RU" sz="2400" dirty="0" smtClean="0"/>
              <a:t>Три </a:t>
            </a:r>
            <a:r>
              <a:rPr lang="ru-RU" sz="2400" dirty="0" err="1" smtClean="0"/>
              <a:t>сключени</a:t>
            </a:r>
            <a:r>
              <a:rPr lang="ru-RU" sz="2400" dirty="0" smtClean="0"/>
              <a:t> договора на обща </a:t>
            </a:r>
            <a:r>
              <a:rPr lang="ru-RU" sz="2400" dirty="0" err="1" smtClean="0"/>
              <a:t>стойност</a:t>
            </a:r>
            <a:r>
              <a:rPr lang="ru-RU" sz="2400" dirty="0" smtClean="0"/>
              <a:t>: </a:t>
            </a:r>
            <a:r>
              <a:rPr lang="ru-RU" sz="2400" b="1" dirty="0" smtClean="0">
                <a:solidFill>
                  <a:srgbClr val="0070C0"/>
                </a:solidFill>
              </a:rPr>
              <a:t>128,751,961.72</a:t>
            </a:r>
          </a:p>
          <a:p>
            <a:endParaRPr lang="ru-RU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335088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40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588770"/>
            <a:ext cx="87553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 smtClean="0"/>
              <a:t>Приоритетна ос 2. Образование и учене през целия живот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„Образование за утрешния ден“</a:t>
            </a:r>
          </a:p>
          <a:p>
            <a:r>
              <a:rPr lang="bg-BG" sz="2000" b="1" dirty="0"/>
              <a:t>С операцията </a:t>
            </a:r>
            <a:r>
              <a:rPr lang="bg-BG" sz="2000" dirty="0"/>
              <a:t>се цели отварянето на образованието и образователните институции към дигиталните технологии чрез внедряването  на нови решения за по-добро персонализирано обучение, което да позволи на учителите да предприемат мерки с по-точни и ефективни подходи към всеки отделен учащ и повишаване на мотивацията чрез насърчаване на самостоятелното обучение и самооценка, включително извън класната стая.</a:t>
            </a:r>
            <a:endParaRPr lang="bg-BG" sz="2400" b="1" dirty="0" smtClean="0">
              <a:solidFill>
                <a:srgbClr val="002060"/>
              </a:solidFill>
            </a:endParaRPr>
          </a:p>
          <a:p>
            <a:r>
              <a:rPr lang="bg-BG" sz="2000" b="1" dirty="0" smtClean="0"/>
              <a:t>Продължителност: </a:t>
            </a:r>
            <a:r>
              <a:rPr lang="ru-RU" sz="2000" b="1" dirty="0" smtClean="0">
                <a:solidFill>
                  <a:srgbClr val="002060"/>
                </a:solidFill>
              </a:rPr>
              <a:t>36 </a:t>
            </a:r>
            <a:r>
              <a:rPr lang="ru-RU" sz="2000" b="1" dirty="0" err="1">
                <a:solidFill>
                  <a:srgbClr val="002060"/>
                </a:solidFill>
              </a:rPr>
              <a:t>месеца</a:t>
            </a:r>
            <a:r>
              <a:rPr lang="ru-RU" sz="2000" b="1" dirty="0">
                <a:solidFill>
                  <a:srgbClr val="002060"/>
                </a:solidFill>
              </a:rPr>
              <a:t>, но не </a:t>
            </a:r>
            <a:r>
              <a:rPr lang="ru-RU" sz="2000" b="1" dirty="0" err="1">
                <a:solidFill>
                  <a:srgbClr val="002060"/>
                </a:solidFill>
              </a:rPr>
              <a:t>по-късно</a:t>
            </a:r>
            <a:r>
              <a:rPr lang="ru-RU" sz="2000" b="1" dirty="0">
                <a:solidFill>
                  <a:srgbClr val="002060"/>
                </a:solidFill>
              </a:rPr>
              <a:t> от 31.12.2022 г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Конкретен </a:t>
            </a:r>
            <a:r>
              <a:rPr lang="ru-RU" sz="2000" b="1" dirty="0"/>
              <a:t>бенефициент: </a:t>
            </a:r>
            <a:r>
              <a:rPr lang="ru-RU" sz="2000" b="1" dirty="0" err="1">
                <a:solidFill>
                  <a:srgbClr val="002060"/>
                </a:solidFill>
              </a:rPr>
              <a:t>Министерството</a:t>
            </a:r>
            <a:r>
              <a:rPr lang="ru-RU" sz="2000" b="1" dirty="0">
                <a:solidFill>
                  <a:srgbClr val="002060"/>
                </a:solidFill>
              </a:rPr>
              <a:t> на </a:t>
            </a:r>
            <a:r>
              <a:rPr lang="ru-RU" sz="2000" b="1" dirty="0" err="1">
                <a:solidFill>
                  <a:srgbClr val="002060"/>
                </a:solidFill>
              </a:rPr>
              <a:t>образованието</a:t>
            </a:r>
            <a:r>
              <a:rPr lang="ru-RU" sz="2000" b="1" dirty="0">
                <a:solidFill>
                  <a:srgbClr val="002060"/>
                </a:solidFill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</a:rPr>
              <a:t>науката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bg-BG" sz="2000" b="1" dirty="0"/>
              <a:t> </a:t>
            </a:r>
            <a:r>
              <a:rPr lang="bg-BG" sz="2000" b="1" dirty="0" smtClean="0"/>
              <a:t>                                                               Бюджет</a:t>
            </a:r>
            <a:r>
              <a:rPr lang="bg-BG" sz="2000" b="1" dirty="0"/>
              <a:t>: </a:t>
            </a:r>
            <a:r>
              <a:rPr lang="bg-BG" sz="2000" b="1" dirty="0" smtClean="0">
                <a:solidFill>
                  <a:srgbClr val="002060"/>
                </a:solidFill>
              </a:rPr>
              <a:t>105,000,000.00 </a:t>
            </a:r>
            <a:r>
              <a:rPr lang="bg-BG" sz="2000" b="1" dirty="0">
                <a:solidFill>
                  <a:srgbClr val="002060"/>
                </a:solidFill>
              </a:rPr>
              <a:t>лв.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969764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66045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41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588770"/>
            <a:ext cx="875538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 smtClean="0"/>
              <a:t>Приоритетна ос 2. Образование и учене през целия живот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„Система за осигуряване на качествено професионално образование и обучение“</a:t>
            </a:r>
          </a:p>
          <a:p>
            <a:endParaRPr lang="bg-BG" sz="2400" b="1" dirty="0" smtClean="0">
              <a:solidFill>
                <a:srgbClr val="002060"/>
              </a:solidFill>
            </a:endParaRPr>
          </a:p>
          <a:p>
            <a:r>
              <a:rPr lang="ru-RU" sz="2000" dirty="0" err="1"/>
              <a:t>Операцията</a:t>
            </a:r>
            <a:r>
              <a:rPr lang="ru-RU" sz="2000" dirty="0"/>
              <a:t> </a:t>
            </a:r>
            <a:r>
              <a:rPr lang="ru-RU" sz="2000" dirty="0" err="1"/>
              <a:t>има</a:t>
            </a:r>
            <a:r>
              <a:rPr lang="ru-RU" sz="2000" dirty="0"/>
              <a:t> за цел - </a:t>
            </a:r>
            <a:r>
              <a:rPr lang="ru-RU" sz="2000" dirty="0" err="1"/>
              <a:t>разработване</a:t>
            </a:r>
            <a:r>
              <a:rPr lang="ru-RU" sz="2000" dirty="0"/>
              <a:t> на </a:t>
            </a:r>
            <a:r>
              <a:rPr lang="ru-RU" sz="2000" dirty="0" smtClean="0"/>
              <a:t>системен </a:t>
            </a:r>
            <a:r>
              <a:rPr lang="ru-RU" sz="2000" dirty="0"/>
              <a:t>подход към </a:t>
            </a:r>
            <a:r>
              <a:rPr lang="ru-RU" sz="2000" dirty="0" err="1" smtClean="0"/>
              <a:t>осигуряване</a:t>
            </a:r>
            <a:r>
              <a:rPr lang="ru-RU" sz="2000" dirty="0" smtClean="0"/>
              <a:t> </a:t>
            </a:r>
            <a:r>
              <a:rPr lang="ru-RU" sz="2000" dirty="0"/>
              <a:t>на качеството в ПОО на </a:t>
            </a:r>
            <a:r>
              <a:rPr lang="ru-RU" sz="2000" dirty="0" err="1" smtClean="0"/>
              <a:t>институционално</a:t>
            </a:r>
            <a:r>
              <a:rPr lang="ru-RU" sz="2000" dirty="0" smtClean="0"/>
              <a:t> </a:t>
            </a:r>
            <a:r>
              <a:rPr lang="ru-RU" sz="2000" dirty="0"/>
              <a:t>и системно </a:t>
            </a:r>
            <a:r>
              <a:rPr lang="ru-RU" sz="2000" dirty="0" err="1" smtClean="0"/>
              <a:t>ниво</a:t>
            </a:r>
            <a:r>
              <a:rPr lang="ru-RU" sz="2000" dirty="0" smtClean="0"/>
              <a:t>. </a:t>
            </a:r>
            <a:r>
              <a:rPr lang="ru-RU" sz="2000" dirty="0"/>
              <a:t>	</a:t>
            </a:r>
          </a:p>
          <a:p>
            <a:r>
              <a:rPr lang="bg-BG" sz="2000" b="1" dirty="0"/>
              <a:t>Обявяване на процедурата: </a:t>
            </a:r>
            <a:r>
              <a:rPr lang="bg-BG" sz="2000" b="1" dirty="0" smtClean="0">
                <a:solidFill>
                  <a:srgbClr val="002060"/>
                </a:solidFill>
              </a:rPr>
              <a:t>Юли </a:t>
            </a:r>
            <a:r>
              <a:rPr lang="bg-BG" sz="2000" b="1" dirty="0">
                <a:solidFill>
                  <a:srgbClr val="002060"/>
                </a:solidFill>
              </a:rPr>
              <a:t>2018 г</a:t>
            </a:r>
            <a:r>
              <a:rPr lang="bg-BG" sz="2000" b="1" dirty="0" smtClean="0">
                <a:solidFill>
                  <a:srgbClr val="002060"/>
                </a:solidFill>
              </a:rPr>
              <a:t>.</a:t>
            </a:r>
          </a:p>
          <a:p>
            <a:endParaRPr lang="bg-BG" sz="2000" b="1" dirty="0">
              <a:solidFill>
                <a:srgbClr val="002060"/>
              </a:solidFill>
            </a:endParaRPr>
          </a:p>
          <a:p>
            <a:r>
              <a:rPr lang="ru-RU" sz="2000" b="1" dirty="0" smtClean="0"/>
              <a:t>Конкретен </a:t>
            </a:r>
            <a:r>
              <a:rPr lang="ru-RU" sz="2000" b="1" dirty="0"/>
              <a:t>бенефициент: </a:t>
            </a:r>
            <a:r>
              <a:rPr lang="ru-RU" sz="2000" b="1" dirty="0" err="1">
                <a:solidFill>
                  <a:srgbClr val="002060"/>
                </a:solidFill>
              </a:rPr>
              <a:t>Министерството</a:t>
            </a:r>
            <a:r>
              <a:rPr lang="ru-RU" sz="2000" b="1" dirty="0">
                <a:solidFill>
                  <a:srgbClr val="002060"/>
                </a:solidFill>
              </a:rPr>
              <a:t> на </a:t>
            </a:r>
            <a:r>
              <a:rPr lang="ru-RU" sz="2000" b="1" dirty="0" err="1">
                <a:solidFill>
                  <a:srgbClr val="002060"/>
                </a:solidFill>
              </a:rPr>
              <a:t>образованието</a:t>
            </a:r>
            <a:r>
              <a:rPr lang="ru-RU" sz="2000" b="1" dirty="0">
                <a:solidFill>
                  <a:srgbClr val="002060"/>
                </a:solidFill>
              </a:rPr>
              <a:t> и </a:t>
            </a:r>
            <a:r>
              <a:rPr lang="ru-RU" sz="2000" b="1" dirty="0" err="1">
                <a:solidFill>
                  <a:srgbClr val="002060"/>
                </a:solidFill>
              </a:rPr>
              <a:t>науката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bg-BG" sz="2000" b="1" dirty="0"/>
              <a:t> </a:t>
            </a:r>
            <a:r>
              <a:rPr lang="bg-BG" sz="2000" b="1" dirty="0" smtClean="0"/>
              <a:t>                                                               Бюджет</a:t>
            </a:r>
            <a:r>
              <a:rPr lang="bg-BG" sz="2000" b="1" dirty="0"/>
              <a:t>: </a:t>
            </a:r>
            <a:r>
              <a:rPr lang="bg-BG" sz="2000" b="1" dirty="0">
                <a:solidFill>
                  <a:srgbClr val="002060"/>
                </a:solidFill>
              </a:rPr>
              <a:t>3</a:t>
            </a:r>
            <a:r>
              <a:rPr lang="bg-BG" sz="2000" b="1" dirty="0" smtClean="0">
                <a:solidFill>
                  <a:srgbClr val="002060"/>
                </a:solidFill>
              </a:rPr>
              <a:t>,000,000.00 </a:t>
            </a:r>
            <a:r>
              <a:rPr lang="bg-BG" sz="2000" b="1" dirty="0">
                <a:solidFill>
                  <a:srgbClr val="002060"/>
                </a:solidFill>
              </a:rPr>
              <a:t>лв.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969764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275198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42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431429"/>
            <a:ext cx="875538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 smtClean="0"/>
              <a:t>Приоритетна ос 2. Образование и учене през целия живот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„Въвеждане на </a:t>
            </a:r>
            <a:r>
              <a:rPr lang="bg-BG" sz="2400" b="1" dirty="0" err="1" smtClean="0">
                <a:solidFill>
                  <a:srgbClr val="002060"/>
                </a:solidFill>
              </a:rPr>
              <a:t>дуална</a:t>
            </a:r>
            <a:r>
              <a:rPr lang="bg-BG" sz="2400" b="1" dirty="0" smtClean="0">
                <a:solidFill>
                  <a:srgbClr val="002060"/>
                </a:solidFill>
              </a:rPr>
              <a:t> система на обучение“</a:t>
            </a:r>
          </a:p>
          <a:p>
            <a:r>
              <a:rPr lang="ru-RU" sz="2400" dirty="0" err="1"/>
              <a:t>Основната</a:t>
            </a:r>
            <a:r>
              <a:rPr lang="ru-RU" sz="2400" dirty="0"/>
              <a:t> цел на </a:t>
            </a:r>
            <a:r>
              <a:rPr lang="ru-RU" sz="2400" dirty="0" err="1" smtClean="0"/>
              <a:t>предлаганата</a:t>
            </a:r>
            <a:r>
              <a:rPr lang="ru-RU" sz="2400" dirty="0" smtClean="0"/>
              <a:t> </a:t>
            </a:r>
            <a:r>
              <a:rPr lang="ru-RU" sz="2400" dirty="0"/>
              <a:t>процедура е да </a:t>
            </a:r>
            <a:r>
              <a:rPr lang="ru-RU" sz="2400" dirty="0" err="1"/>
              <a:t>подпомогне</a:t>
            </a:r>
            <a:r>
              <a:rPr lang="ru-RU" sz="2400" dirty="0"/>
              <a:t> </a:t>
            </a:r>
            <a:r>
              <a:rPr lang="ru-RU" sz="2400" dirty="0" err="1" smtClean="0"/>
              <a:t>въвеждането</a:t>
            </a:r>
            <a:r>
              <a:rPr lang="ru-RU" sz="2400" dirty="0" smtClean="0"/>
              <a:t> </a:t>
            </a:r>
            <a:r>
              <a:rPr lang="ru-RU" sz="2400" dirty="0"/>
              <a:t>на </a:t>
            </a:r>
            <a:r>
              <a:rPr lang="ru-RU" sz="2400" dirty="0" err="1"/>
              <a:t>дуалната</a:t>
            </a:r>
            <a:r>
              <a:rPr lang="ru-RU" sz="2400" dirty="0"/>
              <a:t> </a:t>
            </a:r>
            <a:r>
              <a:rPr lang="ru-RU" sz="2400" dirty="0" smtClean="0"/>
              <a:t>система </a:t>
            </a:r>
            <a:r>
              <a:rPr lang="ru-RU" sz="2400" dirty="0"/>
              <a:t>на обучение в </a:t>
            </a:r>
            <a:r>
              <a:rPr lang="ru-RU" sz="2400" dirty="0" err="1" smtClean="0"/>
              <a:t>България</a:t>
            </a:r>
            <a:r>
              <a:rPr lang="ru-RU" sz="2400" dirty="0" smtClean="0"/>
              <a:t> </a:t>
            </a:r>
            <a:r>
              <a:rPr lang="ru-RU" sz="2400" dirty="0"/>
              <a:t>и </a:t>
            </a:r>
            <a:r>
              <a:rPr lang="ru-RU" sz="2400" dirty="0" err="1"/>
              <a:t>по-конкретно</a:t>
            </a:r>
            <a:r>
              <a:rPr lang="ru-RU" sz="2400" dirty="0"/>
              <a:t> </a:t>
            </a:r>
            <a:r>
              <a:rPr lang="ru-RU" sz="2400" dirty="0" err="1"/>
              <a:t>създаване</a:t>
            </a:r>
            <a:r>
              <a:rPr lang="ru-RU" sz="2400" dirty="0"/>
              <a:t> на </a:t>
            </a:r>
            <a:r>
              <a:rPr lang="ru-RU" sz="2400" dirty="0" err="1"/>
              <a:t>тясна</a:t>
            </a:r>
            <a:r>
              <a:rPr lang="ru-RU" sz="2400" dirty="0"/>
              <a:t> </a:t>
            </a:r>
            <a:r>
              <a:rPr lang="ru-RU" sz="2400" dirty="0" err="1" smtClean="0"/>
              <a:t>обвързаност</a:t>
            </a:r>
            <a:r>
              <a:rPr lang="ru-RU" sz="2400" dirty="0" smtClean="0"/>
              <a:t> </a:t>
            </a:r>
            <a:r>
              <a:rPr lang="ru-RU" sz="2400" dirty="0"/>
              <a:t>между </a:t>
            </a:r>
            <a:r>
              <a:rPr lang="ru-RU" sz="2400" dirty="0" err="1" smtClean="0"/>
              <a:t>образователната</a:t>
            </a:r>
            <a:r>
              <a:rPr lang="ru-RU" sz="2400" dirty="0" smtClean="0"/>
              <a:t> </a:t>
            </a:r>
            <a:r>
              <a:rPr lang="ru-RU" sz="2400" dirty="0"/>
              <a:t>система и </a:t>
            </a:r>
            <a:r>
              <a:rPr lang="ru-RU" sz="2400" dirty="0" err="1"/>
              <a:t>реалните</a:t>
            </a:r>
            <a:r>
              <a:rPr lang="ru-RU" sz="2400" dirty="0"/>
              <a:t> потребности на </a:t>
            </a:r>
            <a:r>
              <a:rPr lang="ru-RU" sz="2400" dirty="0" err="1"/>
              <a:t>пазара</a:t>
            </a:r>
            <a:r>
              <a:rPr lang="ru-RU" sz="2400" dirty="0"/>
              <a:t> на труда.</a:t>
            </a:r>
            <a:endParaRPr lang="bg-BG" sz="2400" dirty="0" smtClean="0"/>
          </a:p>
          <a:p>
            <a:endParaRPr lang="bg-BG" sz="2000" b="1" dirty="0" smtClean="0"/>
          </a:p>
          <a:p>
            <a:r>
              <a:rPr lang="bg-BG" sz="2000" b="1" dirty="0" smtClean="0"/>
              <a:t>Обявяване </a:t>
            </a:r>
            <a:r>
              <a:rPr lang="bg-BG" sz="2000" b="1" dirty="0"/>
              <a:t>на процедурата: </a:t>
            </a:r>
            <a:r>
              <a:rPr lang="bg-BG" sz="2000" b="1" dirty="0" smtClean="0">
                <a:solidFill>
                  <a:srgbClr val="002060"/>
                </a:solidFill>
              </a:rPr>
              <a:t>октомври </a:t>
            </a:r>
            <a:r>
              <a:rPr lang="bg-BG" sz="2000" b="1" dirty="0">
                <a:solidFill>
                  <a:srgbClr val="002060"/>
                </a:solidFill>
              </a:rPr>
              <a:t>2018 г</a:t>
            </a:r>
            <a:r>
              <a:rPr lang="bg-BG" sz="20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000" b="1" dirty="0" smtClean="0"/>
          </a:p>
          <a:p>
            <a:r>
              <a:rPr lang="ru-RU" sz="2000" b="1" dirty="0" err="1" smtClean="0"/>
              <a:t>Допустими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кандидати</a:t>
            </a:r>
            <a:r>
              <a:rPr lang="ru-RU" sz="2000" b="1" dirty="0" smtClean="0"/>
              <a:t>: </a:t>
            </a:r>
            <a:r>
              <a:rPr lang="ru-RU" sz="2000" b="1" dirty="0" err="1" smtClean="0">
                <a:solidFill>
                  <a:srgbClr val="002060"/>
                </a:solidFill>
              </a:rPr>
              <a:t>Професионални</a:t>
            </a:r>
            <a:r>
              <a:rPr lang="ru-RU" sz="2000" b="1" dirty="0" smtClean="0">
                <a:solidFill>
                  <a:srgbClr val="002060"/>
                </a:solidFill>
              </a:rPr>
              <a:t> гимназии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bg-BG" sz="2000" b="1" dirty="0"/>
              <a:t> </a:t>
            </a:r>
            <a:r>
              <a:rPr lang="bg-BG" sz="2000" b="1" dirty="0" smtClean="0"/>
              <a:t>                                                               </a:t>
            </a:r>
          </a:p>
          <a:p>
            <a:pPr algn="r"/>
            <a:r>
              <a:rPr lang="bg-BG" sz="2000" b="1" dirty="0" smtClean="0"/>
              <a:t>Бюджет</a:t>
            </a:r>
            <a:r>
              <a:rPr lang="bg-BG" sz="2000" b="1" dirty="0"/>
              <a:t>: </a:t>
            </a:r>
            <a:r>
              <a:rPr lang="bg-BG" sz="2000" b="1" dirty="0" smtClean="0">
                <a:solidFill>
                  <a:srgbClr val="002060"/>
                </a:solidFill>
              </a:rPr>
              <a:t>14,000,000.00 </a:t>
            </a:r>
            <a:r>
              <a:rPr lang="bg-BG" sz="2000" b="1" dirty="0">
                <a:solidFill>
                  <a:srgbClr val="002060"/>
                </a:solidFill>
              </a:rPr>
              <a:t>лв.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969764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271130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43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431429"/>
            <a:ext cx="875538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 smtClean="0"/>
              <a:t>Приоритетна ос 2. Образование и учене през целия живот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„Да работим в България“</a:t>
            </a:r>
          </a:p>
          <a:p>
            <a:endParaRPr lang="ru-RU" sz="2000" dirty="0" smtClean="0"/>
          </a:p>
          <a:p>
            <a:r>
              <a:rPr lang="ru-RU" sz="2000" dirty="0" err="1" smtClean="0"/>
              <a:t>Основната</a:t>
            </a:r>
            <a:r>
              <a:rPr lang="ru-RU" sz="2000" dirty="0" smtClean="0"/>
              <a:t> </a:t>
            </a:r>
            <a:r>
              <a:rPr lang="ru-RU" sz="2000" dirty="0"/>
              <a:t>цел на </a:t>
            </a:r>
            <a:r>
              <a:rPr lang="ru-RU" sz="2000" dirty="0" err="1" smtClean="0"/>
              <a:t>операцията</a:t>
            </a:r>
            <a:r>
              <a:rPr lang="ru-RU" sz="2000" dirty="0" smtClean="0"/>
              <a:t> </a:t>
            </a:r>
            <a:r>
              <a:rPr lang="ru-RU" sz="2000" dirty="0"/>
              <a:t>е </a:t>
            </a:r>
            <a:r>
              <a:rPr lang="ru-RU" sz="2000" dirty="0" err="1"/>
              <a:t>осигуряването</a:t>
            </a:r>
            <a:r>
              <a:rPr lang="ru-RU" sz="2000" dirty="0"/>
              <a:t> на </a:t>
            </a:r>
            <a:r>
              <a:rPr lang="ru-RU" sz="2000" dirty="0" err="1"/>
              <a:t>по-качествено</a:t>
            </a:r>
            <a:r>
              <a:rPr lang="ru-RU" sz="2000" dirty="0"/>
              <a:t> и </a:t>
            </a:r>
            <a:r>
              <a:rPr lang="ru-RU" sz="2000" dirty="0" err="1" smtClean="0"/>
              <a:t>ефикасно</a:t>
            </a:r>
            <a:r>
              <a:rPr lang="ru-RU" sz="2000" dirty="0" smtClean="0"/>
              <a:t> </a:t>
            </a:r>
            <a:r>
              <a:rPr lang="ru-RU" sz="2000" dirty="0"/>
              <a:t>образование по </a:t>
            </a:r>
            <a:r>
              <a:rPr lang="ru-RU" sz="2000" dirty="0" err="1"/>
              <a:t>необходими</a:t>
            </a:r>
            <a:r>
              <a:rPr lang="ru-RU" sz="2000" dirty="0"/>
              <a:t> за </a:t>
            </a:r>
            <a:r>
              <a:rPr lang="ru-RU" sz="2000" dirty="0" err="1"/>
              <a:t>пазара</a:t>
            </a:r>
            <a:r>
              <a:rPr lang="ru-RU" sz="2000" dirty="0"/>
              <a:t> на труда </a:t>
            </a:r>
            <a:r>
              <a:rPr lang="ru-RU" sz="2000" dirty="0" err="1"/>
              <a:t>професии</a:t>
            </a:r>
            <a:r>
              <a:rPr lang="ru-RU" sz="2000" dirty="0"/>
              <a:t> и </a:t>
            </a:r>
            <a:r>
              <a:rPr lang="ru-RU" sz="2000" dirty="0" err="1" smtClean="0"/>
              <a:t>специалности</a:t>
            </a:r>
            <a:r>
              <a:rPr lang="ru-RU" sz="2000" dirty="0"/>
              <a:t>, посредством </a:t>
            </a:r>
            <a:r>
              <a:rPr lang="ru-RU" sz="2000" dirty="0" err="1"/>
              <a:t>целенасочени</a:t>
            </a:r>
            <a:r>
              <a:rPr lang="ru-RU" sz="2000" dirty="0"/>
              <a:t> </a:t>
            </a:r>
            <a:r>
              <a:rPr lang="ru-RU" sz="2000" dirty="0" err="1"/>
              <a:t>системни</a:t>
            </a:r>
            <a:r>
              <a:rPr lang="ru-RU" sz="2000" dirty="0"/>
              <a:t> действия за </a:t>
            </a:r>
            <a:r>
              <a:rPr lang="ru-RU" sz="2000" dirty="0" err="1" smtClean="0"/>
              <a:t>подобряване</a:t>
            </a:r>
            <a:r>
              <a:rPr lang="ru-RU" sz="2000" dirty="0" smtClean="0"/>
              <a:t> </a:t>
            </a:r>
            <a:r>
              <a:rPr lang="ru-RU" sz="2000" dirty="0"/>
              <a:t>на качеството на </a:t>
            </a:r>
            <a:r>
              <a:rPr lang="ru-RU" sz="2000" dirty="0" err="1"/>
              <a:t>образованието</a:t>
            </a:r>
            <a:r>
              <a:rPr lang="ru-RU" sz="2000" dirty="0"/>
              <a:t> и </a:t>
            </a:r>
            <a:r>
              <a:rPr lang="ru-RU" sz="2000" dirty="0" err="1" smtClean="0"/>
              <a:t>адаптивността</a:t>
            </a:r>
            <a:r>
              <a:rPr lang="ru-RU" sz="2000" dirty="0" smtClean="0"/>
              <a:t> </a:t>
            </a:r>
            <a:r>
              <a:rPr lang="ru-RU" sz="2000" dirty="0"/>
              <a:t>към </a:t>
            </a:r>
            <a:r>
              <a:rPr lang="ru-RU" sz="2000" dirty="0" err="1" smtClean="0"/>
              <a:t>условията</a:t>
            </a:r>
            <a:r>
              <a:rPr lang="ru-RU" sz="2000" dirty="0" smtClean="0"/>
              <a:t> </a:t>
            </a:r>
            <a:r>
              <a:rPr lang="ru-RU" sz="2000" dirty="0"/>
              <a:t>за </a:t>
            </a:r>
            <a:r>
              <a:rPr lang="ru-RU" sz="2000" dirty="0" err="1"/>
              <a:t>заетост</a:t>
            </a:r>
            <a:r>
              <a:rPr lang="ru-RU" sz="2000" dirty="0"/>
              <a:t> на </a:t>
            </a:r>
            <a:r>
              <a:rPr lang="ru-RU" sz="2000" dirty="0" err="1" smtClean="0"/>
              <a:t>завършващите</a:t>
            </a:r>
            <a:r>
              <a:rPr lang="ru-RU" sz="2000" dirty="0" smtClean="0"/>
              <a:t> </a:t>
            </a:r>
            <a:r>
              <a:rPr lang="ru-RU" sz="2000" dirty="0" err="1"/>
              <a:t>ученици</a:t>
            </a:r>
            <a:r>
              <a:rPr lang="ru-RU" sz="2000" dirty="0"/>
              <a:t> и </a:t>
            </a:r>
            <a:r>
              <a:rPr lang="ru-RU" sz="2000" dirty="0" err="1" smtClean="0"/>
              <a:t>студенти</a:t>
            </a:r>
            <a:r>
              <a:rPr lang="ru-RU" sz="2000" dirty="0"/>
              <a:t>. 	</a:t>
            </a:r>
          </a:p>
          <a:p>
            <a:endParaRPr lang="bg-BG" sz="2000" b="1" dirty="0" smtClean="0"/>
          </a:p>
          <a:p>
            <a:r>
              <a:rPr lang="bg-BG" sz="2000" b="1" dirty="0" smtClean="0"/>
              <a:t>Обявяване </a:t>
            </a:r>
            <a:r>
              <a:rPr lang="bg-BG" sz="2000" b="1" dirty="0"/>
              <a:t>на процедурата: </a:t>
            </a:r>
            <a:r>
              <a:rPr lang="bg-BG" sz="2000" b="1" dirty="0" smtClean="0">
                <a:solidFill>
                  <a:srgbClr val="002060"/>
                </a:solidFill>
              </a:rPr>
              <a:t>Декември </a:t>
            </a:r>
            <a:r>
              <a:rPr lang="bg-BG" sz="2000" b="1" dirty="0">
                <a:solidFill>
                  <a:srgbClr val="002060"/>
                </a:solidFill>
              </a:rPr>
              <a:t>2018 г</a:t>
            </a:r>
            <a:r>
              <a:rPr lang="bg-BG" sz="20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2000" b="1" dirty="0" smtClean="0"/>
          </a:p>
          <a:p>
            <a:r>
              <a:rPr lang="ru-RU" sz="2000" b="1" dirty="0" err="1" smtClean="0"/>
              <a:t>Допустими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кандидати</a:t>
            </a:r>
            <a:r>
              <a:rPr lang="ru-RU" sz="2000" b="1" dirty="0" smtClean="0"/>
              <a:t>: </a:t>
            </a:r>
            <a:r>
              <a:rPr lang="ru-RU" sz="2000" b="1" dirty="0" err="1" smtClean="0">
                <a:solidFill>
                  <a:srgbClr val="002060"/>
                </a:solidFill>
              </a:rPr>
              <a:t>Национално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представителните</a:t>
            </a:r>
            <a:r>
              <a:rPr lang="ru-RU" sz="2000" b="1" dirty="0" smtClean="0">
                <a:solidFill>
                  <a:srgbClr val="002060"/>
                </a:solidFill>
              </a:rPr>
              <a:t> организации на </a:t>
            </a:r>
            <a:r>
              <a:rPr lang="ru-RU" sz="2000" b="1" dirty="0" err="1" smtClean="0">
                <a:solidFill>
                  <a:srgbClr val="002060"/>
                </a:solidFill>
              </a:rPr>
              <a:t>работодателите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bg-BG" sz="2000" b="1" dirty="0"/>
              <a:t> </a:t>
            </a:r>
            <a:r>
              <a:rPr lang="bg-BG" sz="2000" b="1" dirty="0" smtClean="0"/>
              <a:t>                                                               </a:t>
            </a:r>
          </a:p>
          <a:p>
            <a:pPr algn="r"/>
            <a:r>
              <a:rPr lang="bg-BG" sz="2000" b="1" dirty="0" smtClean="0"/>
              <a:t>Бюджет</a:t>
            </a:r>
            <a:r>
              <a:rPr lang="bg-BG" sz="2000" b="1" dirty="0"/>
              <a:t>: </a:t>
            </a:r>
            <a:r>
              <a:rPr lang="bg-BG" sz="2000" b="1" dirty="0" smtClean="0">
                <a:solidFill>
                  <a:srgbClr val="002060"/>
                </a:solidFill>
              </a:rPr>
              <a:t>2,000,000 </a:t>
            </a:r>
            <a:r>
              <a:rPr lang="bg-BG" sz="2000" b="1" dirty="0">
                <a:solidFill>
                  <a:srgbClr val="002060"/>
                </a:solidFill>
              </a:rPr>
              <a:t>лв.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969764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123290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44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302338"/>
            <a:ext cx="875538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 smtClean="0"/>
              <a:t>Приоритетна ос 2. Образование и учене през целия живот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Адаптиране на системите за средно професионално и висше образование спрямо изискванията на пазара на труда</a:t>
            </a:r>
          </a:p>
          <a:p>
            <a:endParaRPr lang="ru-RU" sz="2000" dirty="0" smtClean="0"/>
          </a:p>
          <a:p>
            <a:r>
              <a:rPr lang="ru-RU" sz="2000" dirty="0" err="1" smtClean="0"/>
              <a:t>Операцията</a:t>
            </a:r>
            <a:r>
              <a:rPr lang="ru-RU" sz="2000" dirty="0" smtClean="0"/>
              <a:t> </a:t>
            </a:r>
            <a:r>
              <a:rPr lang="ru-RU" sz="2000" dirty="0"/>
              <a:t>е </a:t>
            </a:r>
            <a:r>
              <a:rPr lang="ru-RU" sz="2000" dirty="0" err="1"/>
              <a:t>насочена</a:t>
            </a:r>
            <a:r>
              <a:rPr lang="ru-RU" sz="2000" dirty="0"/>
              <a:t> към </a:t>
            </a:r>
            <a:r>
              <a:rPr lang="ru-RU" sz="2000" dirty="0" err="1"/>
              <a:t>повишаване</a:t>
            </a:r>
            <a:r>
              <a:rPr lang="ru-RU" sz="2000" dirty="0"/>
              <a:t> на при-</a:t>
            </a:r>
            <a:r>
              <a:rPr lang="ru-RU" sz="2000" dirty="0" err="1"/>
              <a:t>годността</a:t>
            </a:r>
            <a:r>
              <a:rPr lang="ru-RU" sz="2000" dirty="0"/>
              <a:t> на </a:t>
            </a:r>
            <a:r>
              <a:rPr lang="ru-RU" sz="2000" dirty="0" err="1"/>
              <a:t>работната</a:t>
            </a:r>
            <a:r>
              <a:rPr lang="ru-RU" sz="2000" dirty="0"/>
              <a:t> сила, а именно </a:t>
            </a:r>
            <a:r>
              <a:rPr lang="ru-RU" sz="2000" dirty="0" err="1"/>
              <a:t>актуали-зиране</a:t>
            </a:r>
            <a:r>
              <a:rPr lang="ru-RU" sz="2000" dirty="0"/>
              <a:t> на </a:t>
            </a:r>
            <a:r>
              <a:rPr lang="ru-RU" sz="2000" dirty="0" err="1"/>
              <a:t>академичните</a:t>
            </a:r>
            <a:r>
              <a:rPr lang="ru-RU" sz="2000" dirty="0"/>
              <a:t> и </a:t>
            </a:r>
            <a:r>
              <a:rPr lang="ru-RU" sz="2000" dirty="0" err="1"/>
              <a:t>учебни</a:t>
            </a:r>
            <a:r>
              <a:rPr lang="ru-RU" sz="2000" dirty="0"/>
              <a:t> </a:t>
            </a:r>
            <a:r>
              <a:rPr lang="ru-RU" sz="2000" dirty="0" err="1"/>
              <a:t>програми</a:t>
            </a:r>
            <a:r>
              <a:rPr lang="ru-RU" sz="2000" dirty="0"/>
              <a:t> и </a:t>
            </a:r>
            <a:r>
              <a:rPr lang="ru-RU" sz="2000" dirty="0" err="1"/>
              <a:t>плановете</a:t>
            </a:r>
            <a:r>
              <a:rPr lang="ru-RU" sz="2000" dirty="0"/>
              <a:t> в </a:t>
            </a:r>
            <a:r>
              <a:rPr lang="ru-RU" sz="2000" dirty="0" err="1"/>
              <a:t>съответст-вие</a:t>
            </a:r>
            <a:r>
              <a:rPr lang="ru-RU" sz="2000" dirty="0"/>
              <a:t> с изискванията на бизнеса, </a:t>
            </a:r>
            <a:r>
              <a:rPr lang="ru-RU" sz="2000" dirty="0" err="1"/>
              <a:t>залегнали</a:t>
            </a:r>
            <a:r>
              <a:rPr lang="ru-RU" sz="2000" dirty="0"/>
              <a:t> в </a:t>
            </a:r>
            <a:r>
              <a:rPr lang="ru-RU" sz="2000" dirty="0" err="1"/>
              <a:t>професионалните</a:t>
            </a:r>
            <a:r>
              <a:rPr lang="ru-RU" sz="2000" dirty="0"/>
              <a:t> стан-</a:t>
            </a:r>
            <a:r>
              <a:rPr lang="ru-RU" sz="2000" dirty="0" err="1"/>
              <a:t>дарти</a:t>
            </a:r>
            <a:r>
              <a:rPr lang="ru-RU" sz="2000" dirty="0"/>
              <a:t> и </a:t>
            </a:r>
            <a:r>
              <a:rPr lang="ru-RU" sz="2000" dirty="0" err="1"/>
              <a:t>компетентност-ните</a:t>
            </a:r>
            <a:r>
              <a:rPr lang="ru-RU" sz="2000" dirty="0"/>
              <a:t> профили на </a:t>
            </a:r>
            <a:r>
              <a:rPr lang="ru-RU" sz="2000" dirty="0" err="1"/>
              <a:t>длъж-ности</a:t>
            </a:r>
            <a:r>
              <a:rPr lang="ru-RU" sz="2000" dirty="0"/>
              <a:t> и </a:t>
            </a:r>
            <a:r>
              <a:rPr lang="ru-RU" sz="2000" dirty="0" err="1"/>
              <a:t>професии</a:t>
            </a:r>
            <a:r>
              <a:rPr lang="ru-RU" sz="2000" dirty="0"/>
              <a:t> </a:t>
            </a:r>
            <a:r>
              <a:rPr lang="ru-RU" sz="2000" dirty="0" err="1"/>
              <a:t>във</a:t>
            </a:r>
            <a:r>
              <a:rPr lang="ru-RU" sz="2000" dirty="0"/>
              <a:t> </a:t>
            </a:r>
            <a:r>
              <a:rPr lang="ru-RU" sz="2000" dirty="0" err="1"/>
              <a:t>водещи</a:t>
            </a:r>
            <a:r>
              <a:rPr lang="ru-RU" sz="2000" dirty="0"/>
              <a:t> </a:t>
            </a:r>
            <a:r>
              <a:rPr lang="ru-RU" sz="2000" dirty="0" err="1"/>
              <a:t>икономически</a:t>
            </a:r>
            <a:r>
              <a:rPr lang="ru-RU" sz="2000" dirty="0"/>
              <a:t> </a:t>
            </a:r>
            <a:r>
              <a:rPr lang="ru-RU" sz="2000" dirty="0" err="1"/>
              <a:t>сектори</a:t>
            </a:r>
            <a:r>
              <a:rPr lang="ru-RU" sz="2000" dirty="0"/>
              <a:t> на </a:t>
            </a:r>
            <a:r>
              <a:rPr lang="ru-RU" sz="2000" dirty="0" err="1"/>
              <a:t>българската</a:t>
            </a:r>
            <a:r>
              <a:rPr lang="ru-RU" sz="2000" dirty="0"/>
              <a:t> </a:t>
            </a:r>
            <a:r>
              <a:rPr lang="ru-RU" sz="2000" dirty="0" err="1"/>
              <a:t>икономика</a:t>
            </a:r>
            <a:r>
              <a:rPr lang="ru-RU" sz="2000" dirty="0"/>
              <a:t>.</a:t>
            </a:r>
            <a:endParaRPr lang="ru-RU" sz="2000" dirty="0" smtClean="0"/>
          </a:p>
          <a:p>
            <a:endParaRPr lang="bg-BG" sz="2000" b="1" dirty="0" smtClean="0"/>
          </a:p>
          <a:p>
            <a:r>
              <a:rPr lang="bg-BG" sz="2000" b="1" dirty="0" smtClean="0"/>
              <a:t>Обявяване </a:t>
            </a:r>
            <a:r>
              <a:rPr lang="bg-BG" sz="2000" b="1" dirty="0"/>
              <a:t>на процедурата: </a:t>
            </a:r>
            <a:r>
              <a:rPr lang="bg-BG" sz="2000" b="1" dirty="0" smtClean="0">
                <a:solidFill>
                  <a:srgbClr val="002060"/>
                </a:solidFill>
              </a:rPr>
              <a:t>Декември </a:t>
            </a:r>
            <a:r>
              <a:rPr lang="bg-BG" sz="2000" b="1" dirty="0">
                <a:solidFill>
                  <a:srgbClr val="002060"/>
                </a:solidFill>
              </a:rPr>
              <a:t>2018 г</a:t>
            </a:r>
            <a:r>
              <a:rPr lang="bg-BG" sz="20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dirty="0" err="1" smtClean="0"/>
              <a:t>Кандидати</a:t>
            </a:r>
            <a:r>
              <a:rPr lang="ru-RU" sz="2000" b="1" dirty="0" smtClean="0"/>
              <a:t>: </a:t>
            </a:r>
            <a:r>
              <a:rPr lang="ru-RU" sz="2000" b="1" dirty="0" smtClean="0">
                <a:solidFill>
                  <a:srgbClr val="002060"/>
                </a:solidFill>
              </a:rPr>
              <a:t>Министерство на </a:t>
            </a:r>
            <a:r>
              <a:rPr lang="ru-RU" sz="2000" b="1" dirty="0" err="1" smtClean="0">
                <a:solidFill>
                  <a:srgbClr val="002060"/>
                </a:solidFill>
              </a:rPr>
              <a:t>образованието</a:t>
            </a:r>
            <a:r>
              <a:rPr lang="ru-RU" sz="2000" b="1" dirty="0" smtClean="0">
                <a:solidFill>
                  <a:srgbClr val="002060"/>
                </a:solidFill>
              </a:rPr>
              <a:t> и </a:t>
            </a:r>
            <a:r>
              <a:rPr lang="ru-RU" sz="2000" b="1" dirty="0" err="1" smtClean="0">
                <a:solidFill>
                  <a:srgbClr val="002060"/>
                </a:solidFill>
              </a:rPr>
              <a:t>науката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bg-BG" sz="2000" b="1" dirty="0"/>
              <a:t> </a:t>
            </a:r>
            <a:r>
              <a:rPr lang="bg-BG" sz="2000" b="1" dirty="0" smtClean="0"/>
              <a:t>                                                               </a:t>
            </a:r>
          </a:p>
          <a:p>
            <a:pPr algn="r"/>
            <a:r>
              <a:rPr lang="bg-BG" sz="2000" b="1" dirty="0" smtClean="0"/>
              <a:t>Бюджет</a:t>
            </a:r>
            <a:r>
              <a:rPr lang="bg-BG" sz="2000" b="1" dirty="0"/>
              <a:t>: </a:t>
            </a:r>
            <a:r>
              <a:rPr lang="bg-BG" sz="2000" b="1" dirty="0" smtClean="0">
                <a:solidFill>
                  <a:srgbClr val="002060"/>
                </a:solidFill>
              </a:rPr>
              <a:t>2,000,000 </a:t>
            </a:r>
            <a:r>
              <a:rPr lang="bg-BG" sz="2000" b="1" dirty="0">
                <a:solidFill>
                  <a:srgbClr val="002060"/>
                </a:solidFill>
              </a:rPr>
              <a:t>лв.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840673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20927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45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302338"/>
            <a:ext cx="87553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Приоритетна ос 3. Образователна среда за активно социално приобщаване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Повишаване на капацитета на педагогическите специалисти за работа в мултикултурна среда</a:t>
            </a:r>
          </a:p>
          <a:p>
            <a:endParaRPr lang="ru-RU" sz="2000" dirty="0" smtClean="0"/>
          </a:p>
          <a:p>
            <a:r>
              <a:rPr lang="ru-RU" sz="2000" dirty="0" smtClean="0"/>
              <a:t>С </a:t>
            </a:r>
            <a:r>
              <a:rPr lang="ru-RU" sz="2000" dirty="0" err="1"/>
              <a:t>операцията</a:t>
            </a:r>
            <a:r>
              <a:rPr lang="ru-RU" sz="2000" dirty="0"/>
              <a:t> се цели </a:t>
            </a:r>
            <a:r>
              <a:rPr lang="ru-RU" sz="2000" dirty="0" err="1"/>
              <a:t>обогатяване</a:t>
            </a:r>
            <a:r>
              <a:rPr lang="ru-RU" sz="2000" dirty="0"/>
              <a:t> на </a:t>
            </a:r>
            <a:r>
              <a:rPr lang="ru-RU" sz="2000" dirty="0" err="1" smtClean="0"/>
              <a:t>професионално-педагогическите</a:t>
            </a:r>
            <a:r>
              <a:rPr lang="ru-RU" sz="2000" dirty="0" smtClean="0"/>
              <a:t> </a:t>
            </a:r>
            <a:r>
              <a:rPr lang="ru-RU" sz="2000" dirty="0"/>
              <a:t>компетентности на </a:t>
            </a:r>
            <a:r>
              <a:rPr lang="ru-RU" sz="2000" dirty="0" err="1"/>
              <a:t>учителите</a:t>
            </a:r>
            <a:r>
              <a:rPr lang="ru-RU" sz="2000" dirty="0"/>
              <a:t>, </a:t>
            </a:r>
            <a:r>
              <a:rPr lang="ru-RU" sz="2000" dirty="0" err="1"/>
              <a:t>директори</a:t>
            </a:r>
            <a:r>
              <a:rPr lang="ru-RU" sz="2000" dirty="0"/>
              <a:t> и </a:t>
            </a:r>
            <a:r>
              <a:rPr lang="ru-RU" sz="2000" dirty="0" err="1"/>
              <a:t>други</a:t>
            </a:r>
            <a:r>
              <a:rPr lang="ru-RU" sz="2000" dirty="0"/>
              <a:t> педагогически </a:t>
            </a:r>
            <a:r>
              <a:rPr lang="ru-RU" sz="2000" dirty="0" err="1"/>
              <a:t>специалисти</a:t>
            </a:r>
            <a:r>
              <a:rPr lang="ru-RU" sz="2000" dirty="0"/>
              <a:t> за работа в </a:t>
            </a:r>
            <a:r>
              <a:rPr lang="ru-RU" sz="2000" dirty="0" err="1"/>
              <a:t>мултикултурна</a:t>
            </a:r>
            <a:r>
              <a:rPr lang="ru-RU" sz="2000" dirty="0"/>
              <a:t> среда, като се </a:t>
            </a:r>
            <a:r>
              <a:rPr lang="ru-RU" sz="2000" dirty="0" err="1"/>
              <a:t>използват</a:t>
            </a:r>
            <a:r>
              <a:rPr lang="ru-RU" sz="2000" dirty="0"/>
              <a:t> </a:t>
            </a:r>
            <a:r>
              <a:rPr lang="ru-RU" sz="2000" dirty="0" err="1" smtClean="0"/>
              <a:t>възможностите</a:t>
            </a:r>
            <a:r>
              <a:rPr lang="ru-RU" sz="2000" dirty="0" smtClean="0"/>
              <a:t> </a:t>
            </a:r>
            <a:r>
              <a:rPr lang="ru-RU" sz="2000" dirty="0"/>
              <a:t>на </a:t>
            </a:r>
            <a:r>
              <a:rPr lang="ru-RU" sz="2000" dirty="0" err="1" smtClean="0"/>
              <a:t>различни</a:t>
            </a:r>
            <a:r>
              <a:rPr lang="ru-RU" sz="2000" dirty="0" smtClean="0"/>
              <a:t> </a:t>
            </a:r>
            <a:r>
              <a:rPr lang="ru-RU" sz="2000" dirty="0" err="1" smtClean="0"/>
              <a:t>квалификационни</a:t>
            </a:r>
            <a:r>
              <a:rPr lang="ru-RU" sz="2000" dirty="0" smtClean="0"/>
              <a:t> </a:t>
            </a:r>
            <a:r>
              <a:rPr lang="ru-RU" sz="2000" dirty="0" err="1"/>
              <a:t>форми</a:t>
            </a:r>
            <a:r>
              <a:rPr lang="ru-RU" sz="2000" dirty="0"/>
              <a:t>.</a:t>
            </a:r>
            <a:endParaRPr lang="ru-RU" sz="2000" dirty="0" smtClean="0"/>
          </a:p>
          <a:p>
            <a:endParaRPr lang="bg-BG" sz="2000" b="1" dirty="0" smtClean="0"/>
          </a:p>
          <a:p>
            <a:r>
              <a:rPr lang="bg-BG" sz="2000" b="1" dirty="0" smtClean="0"/>
              <a:t>Обявяване </a:t>
            </a:r>
            <a:r>
              <a:rPr lang="bg-BG" sz="2000" b="1" dirty="0"/>
              <a:t>на процедурата: </a:t>
            </a:r>
            <a:r>
              <a:rPr lang="bg-BG" sz="2000" b="1" dirty="0" smtClean="0">
                <a:solidFill>
                  <a:srgbClr val="002060"/>
                </a:solidFill>
              </a:rPr>
              <a:t>Декември </a:t>
            </a:r>
            <a:r>
              <a:rPr lang="bg-BG" sz="2000" b="1" dirty="0">
                <a:solidFill>
                  <a:srgbClr val="002060"/>
                </a:solidFill>
              </a:rPr>
              <a:t>2018 г</a:t>
            </a:r>
            <a:r>
              <a:rPr lang="bg-BG" sz="20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dirty="0" err="1" smtClean="0"/>
              <a:t>Кандидати</a:t>
            </a:r>
            <a:r>
              <a:rPr lang="ru-RU" sz="2000" b="1" dirty="0" smtClean="0"/>
              <a:t>: </a:t>
            </a:r>
            <a:r>
              <a:rPr lang="ru-RU" sz="2000" b="1" dirty="0" smtClean="0">
                <a:solidFill>
                  <a:srgbClr val="002060"/>
                </a:solidFill>
              </a:rPr>
              <a:t>Министерство на </a:t>
            </a:r>
            <a:r>
              <a:rPr lang="ru-RU" sz="2000" b="1" dirty="0" err="1" smtClean="0">
                <a:solidFill>
                  <a:srgbClr val="002060"/>
                </a:solidFill>
              </a:rPr>
              <a:t>образованието</a:t>
            </a:r>
            <a:r>
              <a:rPr lang="ru-RU" sz="2000" b="1" dirty="0" smtClean="0">
                <a:solidFill>
                  <a:srgbClr val="002060"/>
                </a:solidFill>
              </a:rPr>
              <a:t> и </a:t>
            </a:r>
            <a:r>
              <a:rPr lang="ru-RU" sz="2000" b="1" dirty="0" err="1" smtClean="0">
                <a:solidFill>
                  <a:srgbClr val="002060"/>
                </a:solidFill>
              </a:rPr>
              <a:t>науката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bg-BG" sz="2000" b="1" dirty="0"/>
              <a:t> </a:t>
            </a:r>
            <a:r>
              <a:rPr lang="bg-BG" sz="2000" b="1" dirty="0" smtClean="0"/>
              <a:t>                                                               </a:t>
            </a:r>
          </a:p>
          <a:p>
            <a:pPr algn="r"/>
            <a:r>
              <a:rPr lang="bg-BG" sz="2000" b="1" dirty="0" smtClean="0"/>
              <a:t>Бюджет</a:t>
            </a:r>
            <a:r>
              <a:rPr lang="bg-BG" sz="2000" b="1" dirty="0"/>
              <a:t>: </a:t>
            </a:r>
            <a:r>
              <a:rPr lang="bg-BG" sz="2000" b="1" dirty="0" smtClean="0">
                <a:solidFill>
                  <a:srgbClr val="002060"/>
                </a:solidFill>
              </a:rPr>
              <a:t>5,000,000 </a:t>
            </a:r>
            <a:r>
              <a:rPr lang="bg-BG" sz="2000" b="1" dirty="0">
                <a:solidFill>
                  <a:srgbClr val="002060"/>
                </a:solidFill>
              </a:rPr>
              <a:t>лв.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840673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289999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46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302338"/>
            <a:ext cx="87553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Приоритетна ос 3. Образователна среда за активно социално приобщаване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Активно </a:t>
            </a:r>
            <a:r>
              <a:rPr lang="bg-BG" sz="2400" b="1" dirty="0" err="1" smtClean="0">
                <a:solidFill>
                  <a:srgbClr val="002060"/>
                </a:solidFill>
              </a:rPr>
              <a:t>прибщаване</a:t>
            </a:r>
            <a:r>
              <a:rPr lang="bg-BG" sz="2400" b="1" dirty="0" smtClean="0">
                <a:solidFill>
                  <a:srgbClr val="002060"/>
                </a:solidFill>
              </a:rPr>
              <a:t> в системата на предучилищното образование</a:t>
            </a:r>
          </a:p>
          <a:p>
            <a:endParaRPr lang="ru-RU" sz="2000" dirty="0" smtClean="0"/>
          </a:p>
          <a:p>
            <a:r>
              <a:rPr lang="ru-RU" sz="2000" dirty="0" err="1" smtClean="0"/>
              <a:t>Целта</a:t>
            </a:r>
            <a:r>
              <a:rPr lang="ru-RU" sz="2000" dirty="0" smtClean="0"/>
              <a:t> </a:t>
            </a:r>
            <a:r>
              <a:rPr lang="ru-RU" sz="2000" dirty="0"/>
              <a:t>на </a:t>
            </a:r>
            <a:r>
              <a:rPr lang="ru-RU" sz="2000" dirty="0" err="1"/>
              <a:t>операцията</a:t>
            </a:r>
            <a:r>
              <a:rPr lang="ru-RU" sz="2000" dirty="0"/>
              <a:t> е да </a:t>
            </a:r>
            <a:r>
              <a:rPr lang="ru-RU" sz="2000" dirty="0" err="1"/>
              <a:t>подпомогне</a:t>
            </a:r>
            <a:r>
              <a:rPr lang="ru-RU" sz="2000" dirty="0"/>
              <a:t> </a:t>
            </a:r>
            <a:r>
              <a:rPr lang="ru-RU" sz="2000" dirty="0" err="1"/>
              <a:t>ранното</a:t>
            </a:r>
            <a:r>
              <a:rPr lang="ru-RU" sz="2000" dirty="0"/>
              <a:t> </a:t>
            </a:r>
            <a:r>
              <a:rPr lang="ru-RU" sz="2000" dirty="0" err="1"/>
              <a:t>обхващане</a:t>
            </a:r>
            <a:r>
              <a:rPr lang="ru-RU" sz="2000" dirty="0"/>
              <a:t> и </a:t>
            </a:r>
            <a:r>
              <a:rPr lang="ru-RU" sz="2000" dirty="0" err="1" smtClean="0"/>
              <a:t>образователното</a:t>
            </a:r>
            <a:r>
              <a:rPr lang="ru-RU" sz="2000" dirty="0" smtClean="0"/>
              <a:t> </a:t>
            </a:r>
            <a:r>
              <a:rPr lang="ru-RU" sz="2000" dirty="0" err="1"/>
              <a:t>приобщаване</a:t>
            </a:r>
            <a:r>
              <a:rPr lang="ru-RU" sz="2000" dirty="0"/>
              <a:t> на </a:t>
            </a:r>
            <a:r>
              <a:rPr lang="ru-RU" sz="2000" dirty="0" err="1"/>
              <a:t>деца</a:t>
            </a:r>
            <a:r>
              <a:rPr lang="ru-RU" sz="2000" dirty="0"/>
              <a:t> от </a:t>
            </a:r>
            <a:r>
              <a:rPr lang="ru-RU" sz="2000" dirty="0" err="1"/>
              <a:t>уязвими</a:t>
            </a:r>
            <a:r>
              <a:rPr lang="ru-RU" sz="2000" dirty="0"/>
              <a:t> </a:t>
            </a:r>
            <a:r>
              <a:rPr lang="ru-RU" sz="2000" dirty="0" err="1"/>
              <a:t>групи</a:t>
            </a:r>
            <a:r>
              <a:rPr lang="ru-RU" sz="2000" dirty="0"/>
              <a:t> в </a:t>
            </a:r>
            <a:r>
              <a:rPr lang="ru-RU" sz="2000" dirty="0" err="1" smtClean="0"/>
              <a:t>предучилищното</a:t>
            </a:r>
            <a:r>
              <a:rPr lang="ru-RU" sz="2000" dirty="0" smtClean="0"/>
              <a:t> </a:t>
            </a:r>
            <a:r>
              <a:rPr lang="ru-RU" sz="2000" dirty="0"/>
              <a:t>образование, да подкрепи </a:t>
            </a:r>
            <a:r>
              <a:rPr lang="ru-RU" sz="2000" dirty="0" err="1"/>
              <a:t>достъпа</a:t>
            </a:r>
            <a:r>
              <a:rPr lang="ru-RU" sz="2000" dirty="0"/>
              <a:t> им до </a:t>
            </a:r>
            <a:r>
              <a:rPr lang="ru-RU" sz="2000" dirty="0" err="1"/>
              <a:t>качествено</a:t>
            </a:r>
            <a:r>
              <a:rPr lang="ru-RU" sz="2000" dirty="0"/>
              <a:t> </a:t>
            </a:r>
            <a:r>
              <a:rPr lang="ru-RU" sz="2000" dirty="0" smtClean="0"/>
              <a:t>образование</a:t>
            </a:r>
            <a:r>
              <a:rPr lang="ru-RU" sz="2000" dirty="0"/>
              <a:t>, да укрепи </a:t>
            </a:r>
            <a:r>
              <a:rPr lang="ru-RU" sz="2000" dirty="0" err="1" smtClean="0"/>
              <a:t>социалното</a:t>
            </a:r>
            <a:r>
              <a:rPr lang="ru-RU" sz="2000" dirty="0" smtClean="0"/>
              <a:t> </a:t>
            </a:r>
            <a:r>
              <a:rPr lang="ru-RU" sz="2000" dirty="0"/>
              <a:t>им </a:t>
            </a:r>
            <a:r>
              <a:rPr lang="ru-RU" sz="2000" dirty="0" err="1"/>
              <a:t>приемане</a:t>
            </a:r>
            <a:r>
              <a:rPr lang="ru-RU" sz="2000" dirty="0"/>
              <a:t> и </a:t>
            </a:r>
            <a:r>
              <a:rPr lang="ru-RU" sz="2000" dirty="0" err="1"/>
              <a:t>сближаване</a:t>
            </a:r>
            <a:r>
              <a:rPr lang="ru-RU" sz="2000" dirty="0"/>
              <a:t> за </a:t>
            </a:r>
            <a:r>
              <a:rPr lang="ru-RU" sz="2000" dirty="0" err="1"/>
              <a:t>изграж-дането</a:t>
            </a:r>
            <a:r>
              <a:rPr lang="ru-RU" sz="2000" dirty="0"/>
              <a:t> им като </a:t>
            </a:r>
            <a:r>
              <a:rPr lang="ru-RU" sz="2000" dirty="0" err="1" smtClean="0"/>
              <a:t>пълноценни</a:t>
            </a:r>
            <a:r>
              <a:rPr lang="ru-RU" sz="2000" dirty="0" smtClean="0"/>
              <a:t> </a:t>
            </a:r>
            <a:r>
              <a:rPr lang="ru-RU" sz="2000" dirty="0" err="1"/>
              <a:t>граждани</a:t>
            </a:r>
            <a:r>
              <a:rPr lang="ru-RU" sz="2000" dirty="0"/>
              <a:t> и за </a:t>
            </a:r>
            <a:r>
              <a:rPr lang="ru-RU" sz="2000" dirty="0" smtClean="0"/>
              <a:t>успешна </a:t>
            </a:r>
            <a:r>
              <a:rPr lang="ru-RU" sz="2000" dirty="0" err="1"/>
              <a:t>професионална</a:t>
            </a:r>
            <a:r>
              <a:rPr lang="ru-RU" sz="2000" dirty="0"/>
              <a:t>, </a:t>
            </a:r>
            <a:r>
              <a:rPr lang="ru-RU" sz="2000" dirty="0" err="1"/>
              <a:t>социална</a:t>
            </a:r>
            <a:r>
              <a:rPr lang="ru-RU" sz="2000" dirty="0"/>
              <a:t> и личностна реализация.</a:t>
            </a:r>
            <a:endParaRPr lang="ru-RU" sz="2000" dirty="0" smtClean="0"/>
          </a:p>
          <a:p>
            <a:endParaRPr lang="bg-BG" sz="2000" b="1" dirty="0" smtClean="0"/>
          </a:p>
          <a:p>
            <a:r>
              <a:rPr lang="bg-BG" sz="2000" b="1" dirty="0" smtClean="0"/>
              <a:t>Обявяване </a:t>
            </a:r>
            <a:r>
              <a:rPr lang="bg-BG" sz="2000" b="1" dirty="0"/>
              <a:t>на процедурата: </a:t>
            </a:r>
            <a:r>
              <a:rPr lang="bg-BG" sz="2000" b="1" dirty="0" smtClean="0">
                <a:solidFill>
                  <a:srgbClr val="002060"/>
                </a:solidFill>
              </a:rPr>
              <a:t>Юли </a:t>
            </a:r>
            <a:r>
              <a:rPr lang="bg-BG" sz="2000" b="1" dirty="0">
                <a:solidFill>
                  <a:srgbClr val="002060"/>
                </a:solidFill>
              </a:rPr>
              <a:t>2018 г</a:t>
            </a:r>
            <a:r>
              <a:rPr lang="bg-BG" sz="20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dirty="0" err="1" smtClean="0"/>
              <a:t>Кандидати</a:t>
            </a:r>
            <a:r>
              <a:rPr lang="ru-RU" sz="2000" b="1" dirty="0" smtClean="0"/>
              <a:t>: </a:t>
            </a:r>
            <a:r>
              <a:rPr lang="ru-RU" sz="2000" b="1" dirty="0" smtClean="0">
                <a:solidFill>
                  <a:srgbClr val="002060"/>
                </a:solidFill>
              </a:rPr>
              <a:t>Министерство на </a:t>
            </a:r>
            <a:r>
              <a:rPr lang="ru-RU" sz="2000" b="1" dirty="0" err="1" smtClean="0">
                <a:solidFill>
                  <a:srgbClr val="002060"/>
                </a:solidFill>
              </a:rPr>
              <a:t>образованието</a:t>
            </a:r>
            <a:r>
              <a:rPr lang="ru-RU" sz="2000" b="1" dirty="0" smtClean="0">
                <a:solidFill>
                  <a:srgbClr val="002060"/>
                </a:solidFill>
              </a:rPr>
              <a:t> и </a:t>
            </a:r>
            <a:r>
              <a:rPr lang="ru-RU" sz="2000" b="1" dirty="0" err="1" smtClean="0">
                <a:solidFill>
                  <a:srgbClr val="002060"/>
                </a:solidFill>
              </a:rPr>
              <a:t>науката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bg-BG" sz="2000" b="1" dirty="0"/>
              <a:t> </a:t>
            </a:r>
            <a:r>
              <a:rPr lang="bg-BG" sz="2000" b="1" dirty="0" smtClean="0"/>
              <a:t>                                                               </a:t>
            </a:r>
          </a:p>
          <a:p>
            <a:pPr algn="r"/>
            <a:r>
              <a:rPr lang="bg-BG" sz="2000" b="1" dirty="0" smtClean="0"/>
              <a:t>Бюджет</a:t>
            </a:r>
            <a:r>
              <a:rPr lang="bg-BG" sz="2000" b="1" dirty="0"/>
              <a:t>: </a:t>
            </a:r>
            <a:r>
              <a:rPr lang="bg-BG" sz="2000" b="1" dirty="0" smtClean="0">
                <a:solidFill>
                  <a:srgbClr val="002060"/>
                </a:solidFill>
              </a:rPr>
              <a:t>82,500,000 </a:t>
            </a:r>
            <a:r>
              <a:rPr lang="bg-BG" sz="2000" b="1" dirty="0">
                <a:solidFill>
                  <a:srgbClr val="002060"/>
                </a:solidFill>
              </a:rPr>
              <a:t>лв.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840673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359338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47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2870" y="1302338"/>
            <a:ext cx="87553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/>
              <a:t>Приоритетна ос 3. Образователна среда за активно социално приобщаване</a:t>
            </a:r>
          </a:p>
          <a:p>
            <a:endParaRPr lang="bg-BG" dirty="0" smtClean="0"/>
          </a:p>
          <a:p>
            <a:r>
              <a:rPr lang="bg-BG" sz="2400" b="1" dirty="0" smtClean="0"/>
              <a:t>Наименование: </a:t>
            </a:r>
            <a:r>
              <a:rPr lang="bg-BG" sz="2400" b="1" dirty="0" smtClean="0">
                <a:solidFill>
                  <a:srgbClr val="002060"/>
                </a:solidFill>
              </a:rPr>
              <a:t>Подкрепа на уязвими групи за достъп до висше образование</a:t>
            </a:r>
          </a:p>
          <a:p>
            <a:endParaRPr lang="ru-RU" sz="2000" dirty="0" smtClean="0"/>
          </a:p>
          <a:p>
            <a:r>
              <a:rPr lang="ru-RU" sz="2000" dirty="0" err="1" smtClean="0"/>
              <a:t>Mерките</a:t>
            </a:r>
            <a:r>
              <a:rPr lang="ru-RU" sz="2000" dirty="0" smtClean="0"/>
              <a:t> </a:t>
            </a:r>
            <a:r>
              <a:rPr lang="ru-RU" sz="2000" dirty="0"/>
              <a:t>по </a:t>
            </a:r>
            <a:r>
              <a:rPr lang="ru-RU" sz="2000" dirty="0" err="1" smtClean="0"/>
              <a:t>предложената</a:t>
            </a:r>
            <a:r>
              <a:rPr lang="ru-RU" sz="2000" dirty="0" smtClean="0"/>
              <a:t> </a:t>
            </a:r>
            <a:r>
              <a:rPr lang="ru-RU" sz="2000" dirty="0"/>
              <a:t>операция ще </a:t>
            </a:r>
            <a:r>
              <a:rPr lang="ru-RU" sz="2000" dirty="0" err="1" smtClean="0"/>
              <a:t>осигурят</a:t>
            </a:r>
            <a:r>
              <a:rPr lang="ru-RU" sz="2000" dirty="0" smtClean="0"/>
              <a:t> </a:t>
            </a:r>
            <a:r>
              <a:rPr lang="ru-RU" sz="2000" dirty="0" err="1"/>
              <a:t>достъпа</a:t>
            </a:r>
            <a:r>
              <a:rPr lang="ru-RU" sz="2000" dirty="0"/>
              <a:t> до </a:t>
            </a:r>
            <a:r>
              <a:rPr lang="ru-RU" sz="2000" dirty="0" err="1"/>
              <a:t>висше</a:t>
            </a:r>
            <a:r>
              <a:rPr lang="ru-RU" sz="2000" dirty="0"/>
              <a:t> образование в </a:t>
            </a:r>
            <a:r>
              <a:rPr lang="ru-RU" sz="2000" dirty="0" err="1"/>
              <a:t>България</a:t>
            </a:r>
            <a:r>
              <a:rPr lang="ru-RU" sz="2000" dirty="0"/>
              <a:t> за </a:t>
            </a:r>
            <a:r>
              <a:rPr lang="ru-RU" sz="2000" dirty="0" err="1"/>
              <a:t>по-широк</a:t>
            </a:r>
            <a:r>
              <a:rPr lang="ru-RU" sz="2000" dirty="0"/>
              <a:t> </a:t>
            </a:r>
            <a:r>
              <a:rPr lang="ru-RU" sz="2000" dirty="0" err="1"/>
              <a:t>кръг</a:t>
            </a:r>
            <a:r>
              <a:rPr lang="ru-RU" sz="2000" dirty="0"/>
              <a:t> </a:t>
            </a:r>
            <a:r>
              <a:rPr lang="ru-RU" sz="2000" dirty="0" err="1" smtClean="0"/>
              <a:t>младежи</a:t>
            </a:r>
            <a:r>
              <a:rPr lang="ru-RU" sz="2000" dirty="0" smtClean="0"/>
              <a:t> </a:t>
            </a:r>
            <a:r>
              <a:rPr lang="ru-RU" sz="2000" dirty="0"/>
              <a:t>от </a:t>
            </a:r>
            <a:r>
              <a:rPr lang="ru-RU" sz="2000" dirty="0" err="1"/>
              <a:t>уязвимите</a:t>
            </a:r>
            <a:r>
              <a:rPr lang="ru-RU" sz="2000" dirty="0"/>
              <a:t> </a:t>
            </a:r>
            <a:r>
              <a:rPr lang="ru-RU" sz="2000" dirty="0" err="1"/>
              <a:t>групи</a:t>
            </a:r>
            <a:r>
              <a:rPr lang="ru-RU" sz="2000" dirty="0"/>
              <a:t> и ще </a:t>
            </a:r>
            <a:r>
              <a:rPr lang="ru-RU" sz="2000" dirty="0" err="1"/>
              <a:t>подобрят</a:t>
            </a:r>
            <a:r>
              <a:rPr lang="ru-RU" sz="2000" dirty="0"/>
              <a:t> </a:t>
            </a:r>
            <a:r>
              <a:rPr lang="ru-RU" sz="2000" dirty="0" err="1" smtClean="0"/>
              <a:t>условията</a:t>
            </a:r>
            <a:r>
              <a:rPr lang="ru-RU" sz="2000" dirty="0" smtClean="0"/>
              <a:t> </a:t>
            </a:r>
            <a:r>
              <a:rPr lang="ru-RU" sz="2000" dirty="0"/>
              <a:t>за </a:t>
            </a:r>
            <a:r>
              <a:rPr lang="ru-RU" sz="2000" dirty="0" err="1"/>
              <a:t>реализацията</a:t>
            </a:r>
            <a:r>
              <a:rPr lang="ru-RU" sz="2000" dirty="0"/>
              <a:t> им на </a:t>
            </a:r>
            <a:r>
              <a:rPr lang="ru-RU" sz="2000" dirty="0" err="1"/>
              <a:t>пазара</a:t>
            </a:r>
            <a:r>
              <a:rPr lang="ru-RU" sz="2000" dirty="0"/>
              <a:t> на труда.</a:t>
            </a:r>
            <a:endParaRPr lang="ru-RU" sz="2000" dirty="0" smtClean="0"/>
          </a:p>
          <a:p>
            <a:endParaRPr lang="bg-BG" sz="2000" b="1" dirty="0" smtClean="0"/>
          </a:p>
          <a:p>
            <a:r>
              <a:rPr lang="bg-BG" sz="2000" b="1" dirty="0" smtClean="0"/>
              <a:t>Обявяване </a:t>
            </a:r>
            <a:r>
              <a:rPr lang="bg-BG" sz="2000" b="1" dirty="0"/>
              <a:t>на процедурата: </a:t>
            </a:r>
            <a:r>
              <a:rPr lang="bg-BG" sz="2000" b="1" dirty="0" smtClean="0">
                <a:solidFill>
                  <a:srgbClr val="002060"/>
                </a:solidFill>
              </a:rPr>
              <a:t>Декември </a:t>
            </a:r>
            <a:r>
              <a:rPr lang="bg-BG" sz="2000" b="1" dirty="0">
                <a:solidFill>
                  <a:srgbClr val="002060"/>
                </a:solidFill>
              </a:rPr>
              <a:t>2018 г</a:t>
            </a:r>
            <a:r>
              <a:rPr lang="bg-BG" sz="20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dirty="0" err="1" smtClean="0"/>
              <a:t>Кандидати</a:t>
            </a:r>
            <a:r>
              <a:rPr lang="ru-RU" sz="2000" b="1" dirty="0" smtClean="0"/>
              <a:t>: </a:t>
            </a:r>
            <a:r>
              <a:rPr lang="ru-RU" sz="2000" b="1" dirty="0" smtClean="0">
                <a:solidFill>
                  <a:srgbClr val="002060"/>
                </a:solidFill>
              </a:rPr>
              <a:t>Училища, </a:t>
            </a:r>
            <a:r>
              <a:rPr lang="ru-RU" sz="2000" b="1" dirty="0" err="1" smtClean="0">
                <a:solidFill>
                  <a:srgbClr val="002060"/>
                </a:solidFill>
              </a:rPr>
              <a:t>Висши</a:t>
            </a:r>
            <a:r>
              <a:rPr lang="ru-RU" sz="2000" b="1" dirty="0" smtClean="0">
                <a:solidFill>
                  <a:srgbClr val="002060"/>
                </a:solidFill>
              </a:rPr>
              <a:t> училища</a:t>
            </a:r>
            <a:endParaRPr lang="ru-RU" sz="2000" b="1" dirty="0">
              <a:solidFill>
                <a:srgbClr val="002060"/>
              </a:solidFill>
            </a:endParaRPr>
          </a:p>
          <a:p>
            <a:r>
              <a:rPr lang="bg-BG" sz="2000" b="1" dirty="0"/>
              <a:t> </a:t>
            </a:r>
            <a:r>
              <a:rPr lang="bg-BG" sz="2000" b="1" dirty="0" smtClean="0"/>
              <a:t>                                                               </a:t>
            </a:r>
          </a:p>
          <a:p>
            <a:pPr algn="r"/>
            <a:r>
              <a:rPr lang="bg-BG" sz="2000" b="1" dirty="0" smtClean="0"/>
              <a:t>Бюджет</a:t>
            </a:r>
            <a:r>
              <a:rPr lang="bg-BG" sz="2000" b="1" dirty="0"/>
              <a:t>: </a:t>
            </a:r>
            <a:r>
              <a:rPr lang="bg-BG" sz="2000" b="1" dirty="0">
                <a:solidFill>
                  <a:srgbClr val="002060"/>
                </a:solidFill>
              </a:rPr>
              <a:t>6</a:t>
            </a:r>
            <a:r>
              <a:rPr lang="bg-BG" sz="2000" b="1" dirty="0" smtClean="0">
                <a:solidFill>
                  <a:srgbClr val="002060"/>
                </a:solidFill>
              </a:rPr>
              <a:t>,500,000 </a:t>
            </a:r>
            <a:r>
              <a:rPr lang="bg-BG" sz="2000" b="1" dirty="0">
                <a:solidFill>
                  <a:srgbClr val="002060"/>
                </a:solidFill>
              </a:rPr>
              <a:t>лв.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870" y="840673"/>
            <a:ext cx="3726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400" b="1" dirty="0">
                <a:solidFill>
                  <a:srgbClr val="002060"/>
                </a:solidFill>
              </a:rPr>
              <a:t>Предстоящи програми</a:t>
            </a:r>
          </a:p>
        </p:txBody>
      </p:sp>
    </p:spTree>
    <p:extLst>
      <p:ext uri="{BB962C8B-B14F-4D97-AF65-F5344CB8AC3E}">
        <p14:creationId xmlns:p14="http://schemas.microsoft.com/office/powerpoint/2010/main" val="303734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8951" y="969964"/>
            <a:ext cx="879632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8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БЛАГОДАРЯ ЗА ВНИМАНИЕТО!</a:t>
            </a: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0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</a:t>
            </a: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web</a:t>
            </a:r>
            <a:r>
              <a:rPr lang="en-US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US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www.sf.mon.bg</a:t>
            </a:r>
            <a:endParaRPr lang="bg-BG" sz="2800" b="1" dirty="0" smtClean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4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2800" b="1" dirty="0" smtClean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442411" y="5298468"/>
            <a:ext cx="54014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  <a:defRPr/>
            </a:pPr>
            <a:r>
              <a:rPr lang="bg-BG" sz="2400" b="1" dirty="0" smtClean="0">
                <a:solidFill>
                  <a:srgbClr val="002060"/>
                </a:solidFill>
                <a:latin typeface="Calibri" pitchFamily="34" charset="0"/>
                <a:cs typeface="Arial" charset="0"/>
              </a:rPr>
              <a:t>    </a:t>
            </a:r>
            <a:endParaRPr lang="bg-BG" sz="2400" b="1" dirty="0">
              <a:solidFill>
                <a:srgbClr val="00206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437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88743" y="6050930"/>
            <a:ext cx="512638" cy="365125"/>
          </a:xfrm>
        </p:spPr>
        <p:txBody>
          <a:bodyPr/>
          <a:lstStyle/>
          <a:p>
            <a:fld id="{09F8CD49-47A7-4188-9CEB-6CCDC4297557}" type="slidenum">
              <a:rPr lang="en-GB" smtClean="0"/>
              <a:t>5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0" y="922421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1. </a:t>
            </a:r>
            <a:r>
              <a:rPr lang="ru-RU" sz="2000" b="1" dirty="0" err="1" smtClean="0">
                <a:solidFill>
                  <a:srgbClr val="002060"/>
                </a:solidFill>
              </a:rPr>
              <a:t>Научни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изследвания</a:t>
            </a:r>
            <a:r>
              <a:rPr lang="ru-RU" sz="2000" b="1" dirty="0">
                <a:solidFill>
                  <a:srgbClr val="002060"/>
                </a:solidFill>
              </a:rPr>
              <a:t> и технологично развитие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828800"/>
            <a:ext cx="9143999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BG05M2OP001-1.00</a:t>
            </a:r>
            <a:r>
              <a:rPr lang="bg-BG" sz="2400" dirty="0" smtClean="0">
                <a:solidFill>
                  <a:srgbClr val="002060"/>
                </a:solidFill>
              </a:rPr>
              <a:t>2 </a:t>
            </a:r>
            <a:r>
              <a:rPr lang="ru-RU" sz="2400" dirty="0">
                <a:solidFill>
                  <a:srgbClr val="002060"/>
                </a:solidFill>
              </a:rPr>
              <a:t>„</a:t>
            </a:r>
            <a:r>
              <a:rPr lang="ru-RU" sz="2400" dirty="0" err="1">
                <a:solidFill>
                  <a:srgbClr val="002060"/>
                </a:solidFill>
              </a:rPr>
              <a:t>Изграждане</a:t>
            </a:r>
            <a:r>
              <a:rPr lang="ru-RU" sz="2400" dirty="0">
                <a:solidFill>
                  <a:srgbClr val="002060"/>
                </a:solidFill>
              </a:rPr>
              <a:t> и развитие на </a:t>
            </a:r>
            <a:r>
              <a:rPr lang="ru-RU" sz="2400" dirty="0" err="1">
                <a:solidFill>
                  <a:srgbClr val="002060"/>
                </a:solidFill>
              </a:rPr>
              <a:t>центрове</a:t>
            </a:r>
            <a:r>
              <a:rPr lang="ru-RU" sz="2400" dirty="0">
                <a:solidFill>
                  <a:srgbClr val="002060"/>
                </a:solidFill>
              </a:rPr>
              <a:t> за </a:t>
            </a:r>
            <a:r>
              <a:rPr lang="ru-RU" sz="2400" dirty="0" err="1" smtClean="0">
                <a:solidFill>
                  <a:srgbClr val="002060"/>
                </a:solidFill>
              </a:rPr>
              <a:t>компетентност</a:t>
            </a:r>
            <a:r>
              <a:rPr lang="ru-RU" sz="2400" dirty="0" smtClean="0">
                <a:solidFill>
                  <a:srgbClr val="002060"/>
                </a:solidFill>
              </a:rPr>
              <a:t>“</a:t>
            </a:r>
          </a:p>
          <a:p>
            <a:endParaRPr lang="ru-RU" dirty="0" smtClean="0"/>
          </a:p>
          <a:p>
            <a:r>
              <a:rPr lang="ru-RU" sz="2400" dirty="0" err="1" smtClean="0"/>
              <a:t>Продължителност</a:t>
            </a:r>
            <a:r>
              <a:rPr lang="ru-RU" sz="2400" dirty="0" smtClean="0"/>
              <a:t> 2016 – 2023 г.</a:t>
            </a:r>
          </a:p>
          <a:p>
            <a:endParaRPr lang="ru-RU" sz="2400" dirty="0" smtClean="0"/>
          </a:p>
          <a:p>
            <a:endParaRPr lang="ru-RU" dirty="0" smtClean="0"/>
          </a:p>
          <a:p>
            <a:r>
              <a:rPr lang="ru-RU" sz="2400" dirty="0" smtClean="0"/>
              <a:t>Общ бюджет </a:t>
            </a:r>
            <a:r>
              <a:rPr lang="ru-RU" sz="2400" dirty="0" smtClean="0">
                <a:solidFill>
                  <a:srgbClr val="0070C0"/>
                </a:solidFill>
              </a:rPr>
              <a:t>150,000,000.00 лв.</a:t>
            </a:r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 err="1" smtClean="0"/>
              <a:t>Седем</a:t>
            </a:r>
            <a:r>
              <a:rPr lang="ru-RU" sz="2400" dirty="0" smtClean="0"/>
              <a:t> </a:t>
            </a:r>
            <a:r>
              <a:rPr lang="ru-RU" sz="2400" dirty="0" err="1" smtClean="0"/>
              <a:t>сключени</a:t>
            </a:r>
            <a:r>
              <a:rPr lang="ru-RU" sz="2400" dirty="0"/>
              <a:t> </a:t>
            </a:r>
            <a:r>
              <a:rPr lang="ru-RU" sz="2400" dirty="0" smtClean="0"/>
              <a:t>договора на </a:t>
            </a:r>
            <a:r>
              <a:rPr lang="ru-RU" sz="2400" dirty="0" err="1" smtClean="0"/>
              <a:t>стойност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121,213,717.15 лв.</a:t>
            </a:r>
            <a:endParaRPr lang="ru-RU" sz="2400" b="1" dirty="0" smtClean="0"/>
          </a:p>
          <a:p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701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88743" y="6050930"/>
            <a:ext cx="512638" cy="365125"/>
          </a:xfrm>
        </p:spPr>
        <p:txBody>
          <a:bodyPr/>
          <a:lstStyle/>
          <a:p>
            <a:fld id="{09F8CD49-47A7-4188-9CEB-6CCDC4297557}" type="slidenum">
              <a:rPr lang="en-GB" smtClean="0"/>
              <a:t>6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86061" y="101924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Приоритетна ос </a:t>
            </a:r>
            <a:r>
              <a:rPr lang="ru-RU" sz="2000" dirty="0" smtClean="0">
                <a:solidFill>
                  <a:srgbClr val="002060"/>
                </a:solidFill>
              </a:rPr>
              <a:t>2. </a:t>
            </a:r>
            <a:r>
              <a:rPr lang="ru-RU" sz="2400" b="1" u="sng" dirty="0" smtClean="0">
                <a:solidFill>
                  <a:srgbClr val="002060"/>
                </a:solidFill>
              </a:rPr>
              <a:t>Образование </a:t>
            </a:r>
            <a:r>
              <a:rPr lang="ru-RU" sz="2400" b="1" u="sng" dirty="0">
                <a:solidFill>
                  <a:srgbClr val="002060"/>
                </a:solidFill>
              </a:rPr>
              <a:t>и </a:t>
            </a:r>
            <a:r>
              <a:rPr lang="ru-RU" sz="2400" b="1" u="sng" dirty="0" err="1">
                <a:solidFill>
                  <a:srgbClr val="002060"/>
                </a:solidFill>
              </a:rPr>
              <a:t>учене</a:t>
            </a:r>
            <a:r>
              <a:rPr lang="ru-RU" sz="2400" b="1" u="sng" dirty="0">
                <a:solidFill>
                  <a:srgbClr val="002060"/>
                </a:solidFill>
              </a:rPr>
              <a:t> </a:t>
            </a:r>
            <a:r>
              <a:rPr lang="ru-RU" sz="2400" b="1" u="sng" dirty="0" err="1">
                <a:solidFill>
                  <a:srgbClr val="002060"/>
                </a:solidFill>
              </a:rPr>
              <a:t>през</a:t>
            </a:r>
            <a:r>
              <a:rPr lang="ru-RU" sz="2400" b="1" u="sng" dirty="0">
                <a:solidFill>
                  <a:srgbClr val="002060"/>
                </a:solidFill>
              </a:rPr>
              <a:t> </a:t>
            </a:r>
            <a:r>
              <a:rPr lang="ru-RU" sz="2400" b="1" u="sng" dirty="0" err="1">
                <a:solidFill>
                  <a:srgbClr val="002060"/>
                </a:solidFill>
              </a:rPr>
              <a:t>целия</a:t>
            </a:r>
            <a:r>
              <a:rPr lang="ru-RU" sz="2400" b="1" u="sng" dirty="0">
                <a:solidFill>
                  <a:srgbClr val="002060"/>
                </a:solidFill>
              </a:rPr>
              <a:t> живот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51561" y="2331720"/>
            <a:ext cx="74866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Общ бюджет:</a:t>
            </a:r>
            <a:r>
              <a:rPr lang="ru-RU" sz="2400" dirty="0"/>
              <a:t> </a:t>
            </a:r>
            <a:r>
              <a:rPr lang="ru-RU" sz="2400" b="1" dirty="0" smtClean="0">
                <a:solidFill>
                  <a:schemeClr val="accent2"/>
                </a:solidFill>
              </a:rPr>
              <a:t>504,628,347.32 </a:t>
            </a:r>
            <a:r>
              <a:rPr lang="ru-RU" sz="2400" b="1" dirty="0">
                <a:solidFill>
                  <a:schemeClr val="accent2"/>
                </a:solidFill>
              </a:rPr>
              <a:t>лв.</a:t>
            </a:r>
          </a:p>
          <a:p>
            <a:endParaRPr lang="ru-RU" sz="2400" dirty="0"/>
          </a:p>
          <a:p>
            <a:r>
              <a:rPr lang="ru-RU" sz="2400" dirty="0" err="1"/>
              <a:t>Стартирани</a:t>
            </a:r>
            <a:r>
              <a:rPr lang="ru-RU" sz="2400" dirty="0"/>
              <a:t> </a:t>
            </a:r>
            <a:r>
              <a:rPr lang="ru-RU" sz="2400" dirty="0" err="1"/>
              <a:t>процедури</a:t>
            </a:r>
            <a:r>
              <a:rPr lang="ru-RU" sz="2400" dirty="0"/>
              <a:t>: </a:t>
            </a:r>
            <a:r>
              <a:rPr lang="ru-RU" sz="2400" dirty="0" smtClean="0">
                <a:solidFill>
                  <a:schemeClr val="accent2"/>
                </a:solidFill>
              </a:rPr>
              <a:t>257,611,000.00 </a:t>
            </a:r>
            <a:r>
              <a:rPr lang="ru-RU" sz="2400" dirty="0">
                <a:solidFill>
                  <a:schemeClr val="accent2"/>
                </a:solidFill>
              </a:rPr>
              <a:t>лв.</a:t>
            </a:r>
          </a:p>
          <a:p>
            <a:endParaRPr lang="ru-RU" sz="2400" dirty="0"/>
          </a:p>
          <a:p>
            <a:r>
              <a:rPr lang="ru-RU" sz="2400" dirty="0" err="1"/>
              <a:t>Договорени</a:t>
            </a:r>
            <a:r>
              <a:rPr lang="ru-RU" sz="2400" dirty="0"/>
              <a:t> средства: </a:t>
            </a:r>
            <a:r>
              <a:rPr lang="ru-RU" sz="2400" dirty="0" smtClean="0">
                <a:solidFill>
                  <a:schemeClr val="accent2"/>
                </a:solidFill>
              </a:rPr>
              <a:t>194,104,228.81 </a:t>
            </a:r>
            <a:r>
              <a:rPr lang="ru-RU" sz="2400" dirty="0">
                <a:solidFill>
                  <a:schemeClr val="accent2"/>
                </a:solidFill>
              </a:rPr>
              <a:t>лв.</a:t>
            </a:r>
          </a:p>
          <a:p>
            <a:endParaRPr lang="ru-RU" sz="2400" dirty="0"/>
          </a:p>
          <a:p>
            <a:r>
              <a:rPr lang="ru-RU" sz="2400" dirty="0" err="1"/>
              <a:t>Реално</a:t>
            </a:r>
            <a:r>
              <a:rPr lang="ru-RU" sz="2400" dirty="0"/>
              <a:t> </a:t>
            </a:r>
            <a:r>
              <a:rPr lang="ru-RU" sz="2400" dirty="0" err="1"/>
              <a:t>изплатени</a:t>
            </a:r>
            <a:r>
              <a:rPr lang="ru-RU" sz="2400" dirty="0"/>
              <a:t> средства: </a:t>
            </a:r>
            <a:r>
              <a:rPr lang="ru-RU" sz="2400" dirty="0" smtClean="0">
                <a:solidFill>
                  <a:schemeClr val="accent2"/>
                </a:solidFill>
              </a:rPr>
              <a:t>134,945,582.42 </a:t>
            </a:r>
            <a:r>
              <a:rPr lang="ru-RU" sz="2400" dirty="0">
                <a:solidFill>
                  <a:schemeClr val="accent2"/>
                </a:solidFill>
              </a:rPr>
              <a:t>лв.</a:t>
            </a:r>
          </a:p>
          <a:p>
            <a:endParaRPr lang="ru-RU" sz="2400" dirty="0"/>
          </a:p>
          <a:p>
            <a:r>
              <a:rPr lang="ru-RU" sz="2400" dirty="0" err="1"/>
              <a:t>Верифицирани</a:t>
            </a:r>
            <a:r>
              <a:rPr lang="ru-RU" sz="2400" dirty="0"/>
              <a:t> средства: </a:t>
            </a:r>
            <a:r>
              <a:rPr lang="ru-RU" sz="2400" dirty="0">
                <a:solidFill>
                  <a:schemeClr val="accent2"/>
                </a:solidFill>
              </a:rPr>
              <a:t>0.00 лв.</a:t>
            </a:r>
          </a:p>
        </p:txBody>
      </p:sp>
    </p:spTree>
    <p:extLst>
      <p:ext uri="{BB962C8B-B14F-4D97-AF65-F5344CB8AC3E}">
        <p14:creationId xmlns:p14="http://schemas.microsoft.com/office/powerpoint/2010/main" val="2595122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7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12592" y="1457182"/>
            <a:ext cx="8402458" cy="16508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</a:pP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BG05M2OP001-2.001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„Система за кариерно ориентиране в училищното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образование“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algn="l">
              <a:spcBef>
                <a:spcPts val="0"/>
              </a:spcBef>
            </a:pP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5,201,235.00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срок: 11.01.2016 г. - 31.12.2017 г.</a:t>
            </a:r>
            <a:endParaRPr lang="en-US" sz="2000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0"/>
              </a:spcBef>
            </a:pP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http://orientirane.mon.bg</a:t>
            </a:r>
            <a:r>
              <a:rPr lang="en-GB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en-GB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86124"/>
              </p:ext>
            </p:extLst>
          </p:nvPr>
        </p:nvGraphicFramePr>
        <p:xfrm>
          <a:off x="212592" y="3190598"/>
          <a:ext cx="8490599" cy="324068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697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7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7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8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86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85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Пазарджик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Пловдив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Кърджали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Смолян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4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Хасково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570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Дейност 1 </a:t>
                      </a:r>
                      <a:r>
                        <a:rPr lang="bg-BG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назначени 150 специалисти (2</a:t>
                      </a:r>
                      <a:r>
                        <a:rPr lang="en-US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bg-BG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ЮЦР) в 28 ЦКО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96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Център за кариерно ориентиране – Пазарджик;</a:t>
                      </a:r>
                      <a:endParaRPr lang="bg-BG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ръководител;</a:t>
                      </a:r>
                      <a:endParaRPr lang="bg-BG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кар. 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консултанти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Център за кариерно ориентиране – Пловдив;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ръководител;</a:t>
                      </a:r>
                      <a:endParaRPr lang="bg-BG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кар. 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консултанти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Център за кариерно ориентиране – Кърджали;</a:t>
                      </a:r>
                      <a:endParaRPr lang="bg-BG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ръководител;</a:t>
                      </a:r>
                      <a:endParaRPr lang="bg-BG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кар. 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консултанти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Център за кариерно ориентиране – Смолян;</a:t>
                      </a:r>
                      <a:endParaRPr lang="bg-BG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ръководител;</a:t>
                      </a:r>
                      <a:endParaRPr lang="bg-BG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кар. 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консултанти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Център за кариерно ориентиране – Хасково;</a:t>
                      </a:r>
                      <a:endParaRPr lang="bg-BG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ръководител;</a:t>
                      </a:r>
                      <a:endParaRPr lang="bg-BG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bg-BG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кар. </a:t>
                      </a:r>
                      <a:r>
                        <a:rPr lang="bg-BG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консултанти</a:t>
                      </a:r>
                      <a:endParaRPr lang="bg-BG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642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Дейност 1 </a:t>
                      </a:r>
                      <a:r>
                        <a:rPr lang="bg-BG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включени 42 пилотни училища</a:t>
                      </a:r>
                      <a:r>
                        <a:rPr lang="bg-BG" sz="14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(8 в ЮЦР</a:t>
                      </a:r>
                      <a:r>
                        <a:rPr lang="en-US" sz="14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bg-BG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4456"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None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ОУ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„Св. Климент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Охридски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Пазарджик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;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None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- ПГ по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строителство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и архитектура,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Пазарджик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342900" indent="-342900">
                        <a:spcAft>
                          <a:spcPts val="0"/>
                        </a:spcAft>
                        <a:buAutoNum type="arabicPeriod"/>
                      </a:pP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bg-BG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ОУ „Алеко Константинов“, Пловдив;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Специално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училище за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ученици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с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увреден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слух „проф. д-р Ст.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Белинов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ЕГ „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Христо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Ботев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Кърджали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СУ „Св. Св.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Кирил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Методий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“, Смолян.</a:t>
                      </a:r>
                      <a:endParaRPr lang="bg-BG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2388" indent="-52388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bg-BG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ОУ „Христо Смирненски“,</a:t>
                      </a:r>
                      <a:r>
                        <a:rPr lang="bg-BG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Хасково;</a:t>
                      </a:r>
                    </a:p>
                    <a:p>
                      <a:pPr marL="52388" indent="-52388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ПГ по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дървообработване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строителство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„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Цар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Иван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Асен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II“.</a:t>
                      </a:r>
                      <a:endParaRPr lang="bg-BG" sz="12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91294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2. </a:t>
            </a:r>
            <a:r>
              <a:rPr lang="ru-RU" sz="2000" b="1" dirty="0" smtClean="0">
                <a:solidFill>
                  <a:srgbClr val="002060"/>
                </a:solidFill>
              </a:rPr>
              <a:t>Образование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err="1">
                <a:solidFill>
                  <a:srgbClr val="002060"/>
                </a:solidFill>
              </a:rPr>
              <a:t>учене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през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целия</a:t>
            </a:r>
            <a:r>
              <a:rPr lang="ru-RU" sz="2000" b="1" dirty="0">
                <a:solidFill>
                  <a:srgbClr val="002060"/>
                </a:solidFill>
              </a:rPr>
              <a:t> живот</a:t>
            </a:r>
          </a:p>
        </p:txBody>
      </p:sp>
    </p:spTree>
    <p:extLst>
      <p:ext uri="{BB962C8B-B14F-4D97-AF65-F5344CB8AC3E}">
        <p14:creationId xmlns:p14="http://schemas.microsoft.com/office/powerpoint/2010/main" val="78763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8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12592" y="1457182"/>
            <a:ext cx="8402458" cy="16508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</a:pP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.1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BG05M2OP001-2.001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„Система за кариерно ориентиране в училищното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образование“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предоставяне</a:t>
            </a:r>
          </a:p>
          <a:p>
            <a:pPr algn="l">
              <a:spcBef>
                <a:spcPts val="0"/>
              </a:spcBef>
            </a:pP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5,201,235.00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срок: 11.01.2016 г. - 31.12.2017 г.</a:t>
            </a:r>
            <a:endParaRPr lang="en-US" sz="2000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0"/>
              </a:spcBef>
            </a:pPr>
            <a:r>
              <a:rPr lang="en-GB" sz="2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http://orientirane.mon.bg</a:t>
            </a:r>
            <a:r>
              <a:rPr lang="en-GB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en-GB" sz="2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91294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2. </a:t>
            </a:r>
            <a:r>
              <a:rPr lang="ru-RU" sz="2000" b="1" dirty="0" smtClean="0">
                <a:solidFill>
                  <a:srgbClr val="002060"/>
                </a:solidFill>
              </a:rPr>
              <a:t>Образование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err="1">
                <a:solidFill>
                  <a:srgbClr val="002060"/>
                </a:solidFill>
              </a:rPr>
              <a:t>учене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през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целия</a:t>
            </a:r>
            <a:r>
              <a:rPr lang="ru-RU" sz="2000" b="1" dirty="0">
                <a:solidFill>
                  <a:srgbClr val="002060"/>
                </a:solidFill>
              </a:rPr>
              <a:t> живот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152828"/>
              </p:ext>
            </p:extLst>
          </p:nvPr>
        </p:nvGraphicFramePr>
        <p:xfrm>
          <a:off x="440766" y="3190598"/>
          <a:ext cx="8262468" cy="3043232"/>
        </p:xfrm>
        <a:graphic>
          <a:graphicData uri="http://schemas.openxmlformats.org/drawingml/2006/table">
            <a:tbl>
              <a:tblPr/>
              <a:tblGrid>
                <a:gridCol w="3523003">
                  <a:extLst>
                    <a:ext uri="{9D8B030D-6E8A-4147-A177-3AD203B41FA5}">
                      <a16:colId xmlns:a16="http://schemas.microsoft.com/office/drawing/2014/main" val="1559716623"/>
                    </a:ext>
                  </a:extLst>
                </a:gridCol>
                <a:gridCol w="1073605">
                  <a:extLst>
                    <a:ext uri="{9D8B030D-6E8A-4147-A177-3AD203B41FA5}">
                      <a16:colId xmlns:a16="http://schemas.microsoft.com/office/drawing/2014/main" val="3289291866"/>
                    </a:ext>
                  </a:extLst>
                </a:gridCol>
                <a:gridCol w="916971">
                  <a:extLst>
                    <a:ext uri="{9D8B030D-6E8A-4147-A177-3AD203B41FA5}">
                      <a16:colId xmlns:a16="http://schemas.microsoft.com/office/drawing/2014/main" val="2609712204"/>
                    </a:ext>
                  </a:extLst>
                </a:gridCol>
                <a:gridCol w="1248059">
                  <a:extLst>
                    <a:ext uri="{9D8B030D-6E8A-4147-A177-3AD203B41FA5}">
                      <a16:colId xmlns:a16="http://schemas.microsoft.com/office/drawing/2014/main" val="1821780520"/>
                    </a:ext>
                  </a:extLst>
                </a:gridCol>
                <a:gridCol w="1500830">
                  <a:extLst>
                    <a:ext uri="{9D8B030D-6E8A-4147-A177-3AD203B41FA5}">
                      <a16:colId xmlns:a16="http://schemas.microsoft.com/office/drawing/2014/main" val="1020685772"/>
                    </a:ext>
                  </a:extLst>
                </a:gridCol>
              </a:tblGrid>
              <a:tr h="512722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Индикатор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Целева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Верифицирана стойност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668560"/>
                  </a:ext>
                </a:extLst>
              </a:tr>
              <a:tr h="8339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Дял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от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включените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кариерно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ориентиране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които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получили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индивидуална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консултация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кариерно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ориентиране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Резултат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895145"/>
                  </a:ext>
                </a:extLst>
              </a:tr>
              <a:tr h="8339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Подкрепени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центрове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кариерно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ориентиране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676871"/>
                  </a:ext>
                </a:extLst>
              </a:tr>
              <a:tr h="8339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Ученици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обхванати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от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дейности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за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кариерно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ориентиране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по ОП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Изпълнение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Брой</a:t>
                      </a: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r>
                        <a:rPr lang="bg-BG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104" marR="9104" marT="91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6449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407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CD49-47A7-4188-9CEB-6CCDC4297557}" type="slidenum">
              <a:rPr lang="en-GB" smtClean="0"/>
              <a:t>9</a:t>
            </a:fld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8003" y="1676401"/>
            <a:ext cx="7945532" cy="42353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spcBef>
                <a:spcPts val="1200"/>
              </a:spcBef>
            </a:pP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1.2.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BG05M20P001-2.002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„Студентски практики“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/>
              </a:rPr>
              <a:t>по </a:t>
            </a:r>
            <a:r>
              <a:rPr lang="bg-BG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процедура на директно </a:t>
            </a:r>
            <a:r>
              <a:rPr lang="bg-BG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предоставяне</a:t>
            </a:r>
          </a:p>
          <a:p>
            <a:pPr marL="0" lvl="1" algn="l">
              <a:spcBef>
                <a:spcPts val="0"/>
              </a:spcBef>
            </a:pP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бюджет: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35,821,371.38 </a:t>
            </a:r>
            <a:r>
              <a:rPr lang="bg-BG" sz="2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срок: 29.03.2016 г. -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29.09.2018 </a:t>
            </a:r>
            <a:r>
              <a:rPr lang="bg-BG" sz="20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en-US" sz="2000" b="1" i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0"/>
              </a:spcBef>
            </a:pP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http://praktiki.mon.bg/sp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/</a:t>
            </a:r>
            <a:r>
              <a:rPr lang="en-US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l">
              <a:spcBef>
                <a:spcPts val="24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Участват </a:t>
            </a:r>
            <a:r>
              <a:rPr lang="bg-BG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 висши </a:t>
            </a: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училища – партньори;</a:t>
            </a:r>
          </a:p>
          <a:p>
            <a:pPr marL="0" lvl="1" algn="l">
              <a:spcBef>
                <a:spcPts val="1200"/>
              </a:spcBef>
              <a:spcAft>
                <a:spcPts val="1200"/>
              </a:spcAft>
            </a:pPr>
            <a:endParaRPr lang="bg-BG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bg-BG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spcBef>
                <a:spcPts val="1200"/>
              </a:spcBef>
              <a:spcAft>
                <a:spcPts val="1200"/>
              </a:spcAft>
            </a:pPr>
            <a:r>
              <a:rPr lang="bg-BG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91294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Приоритетна ос </a:t>
            </a:r>
            <a:r>
              <a:rPr lang="ru-RU" dirty="0" smtClean="0">
                <a:solidFill>
                  <a:srgbClr val="002060"/>
                </a:solidFill>
              </a:rPr>
              <a:t>2. </a:t>
            </a:r>
            <a:r>
              <a:rPr lang="ru-RU" sz="2000" b="1" dirty="0" smtClean="0">
                <a:solidFill>
                  <a:srgbClr val="002060"/>
                </a:solidFill>
              </a:rPr>
              <a:t>Образование </a:t>
            </a:r>
            <a:r>
              <a:rPr lang="ru-RU" sz="2000" b="1" dirty="0">
                <a:solidFill>
                  <a:srgbClr val="002060"/>
                </a:solidFill>
              </a:rPr>
              <a:t>и </a:t>
            </a:r>
            <a:r>
              <a:rPr lang="ru-RU" sz="2000" b="1" dirty="0" err="1">
                <a:solidFill>
                  <a:srgbClr val="002060"/>
                </a:solidFill>
              </a:rPr>
              <a:t>учене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през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b="1" dirty="0" err="1">
                <a:solidFill>
                  <a:srgbClr val="002060"/>
                </a:solidFill>
              </a:rPr>
              <a:t>целия</a:t>
            </a:r>
            <a:r>
              <a:rPr lang="ru-RU" sz="2000" b="1" dirty="0">
                <a:solidFill>
                  <a:srgbClr val="002060"/>
                </a:solidFill>
              </a:rPr>
              <a:t> живот</a:t>
            </a:r>
          </a:p>
        </p:txBody>
      </p:sp>
    </p:spTree>
    <p:extLst>
      <p:ext uri="{BB962C8B-B14F-4D97-AF65-F5344CB8AC3E}">
        <p14:creationId xmlns:p14="http://schemas.microsoft.com/office/powerpoint/2010/main" val="120526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5249</TotalTime>
  <Words>4554</Words>
  <Application>Microsoft Office PowerPoint</Application>
  <PresentationFormat>On-screen Show (4:3)</PresentationFormat>
  <Paragraphs>829</Paragraphs>
  <Slides>48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3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nx-01</cp:lastModifiedBy>
  <cp:revision>337</cp:revision>
  <cp:lastPrinted>2016-06-14T09:08:39Z</cp:lastPrinted>
  <dcterms:created xsi:type="dcterms:W3CDTF">2016-06-06T14:13:37Z</dcterms:created>
  <dcterms:modified xsi:type="dcterms:W3CDTF">2018-06-27T20:56:08Z</dcterms:modified>
</cp:coreProperties>
</file>